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Lst>
  <p:notesMasterIdLst>
    <p:notesMasterId r:id="rId21"/>
  </p:notesMasterIdLst>
  <p:handoutMasterIdLst>
    <p:handoutMasterId r:id="rId22"/>
  </p:handoutMasterIdLst>
  <p:sldIdLst>
    <p:sldId id="372" r:id="rId3"/>
    <p:sldId id="373" r:id="rId4"/>
    <p:sldId id="375" r:id="rId5"/>
    <p:sldId id="371" r:id="rId6"/>
    <p:sldId id="376" r:id="rId7"/>
    <p:sldId id="366" r:id="rId8"/>
    <p:sldId id="361" r:id="rId9"/>
    <p:sldId id="364" r:id="rId10"/>
    <p:sldId id="363" r:id="rId11"/>
    <p:sldId id="368" r:id="rId12"/>
    <p:sldId id="639" r:id="rId13"/>
    <p:sldId id="362" r:id="rId14"/>
    <p:sldId id="365" r:id="rId15"/>
    <p:sldId id="374" r:id="rId16"/>
    <p:sldId id="338" r:id="rId17"/>
    <p:sldId id="369" r:id="rId18"/>
    <p:sldId id="370" r:id="rId19"/>
    <p:sldId id="367" r:id="rId20"/>
  </p:sldIdLst>
  <p:sldSz cx="9144000" cy="6858000" type="screen4x3"/>
  <p:notesSz cx="6858000" cy="9945688"/>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687D90"/>
    <a:srgbClr val="58585A"/>
    <a:srgbClr val="005DAA"/>
    <a:srgbClr val="FF7600"/>
    <a:srgbClr val="D91B5C"/>
    <a:srgbClr val="872175"/>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03" autoAdjust="0"/>
  </p:normalViewPr>
  <p:slideViewPr>
    <p:cSldViewPr>
      <p:cViewPr varScale="1">
        <p:scale>
          <a:sx n="64" d="100"/>
          <a:sy n="64" d="100"/>
        </p:scale>
        <p:origin x="2886" y="72"/>
      </p:cViewPr>
      <p:guideLst>
        <p:guide orient="horz" pos="2160"/>
        <p:guide pos="2880"/>
      </p:guideLst>
    </p:cSldViewPr>
  </p:slideViewPr>
  <p:outlineViewPr>
    <p:cViewPr>
      <p:scale>
        <a:sx n="75" d="100"/>
        <a:sy n="75"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varScale="1">
        <p:scale>
          <a:sx n="159" d="100"/>
          <a:sy n="159" d="100"/>
        </p:scale>
        <p:origin x="-6480" y="-10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885579" y="0"/>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885579"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EC5DB059-2BFD-47D8-A1C0-B2B0BFFFBDEF}" type="slidenum">
              <a:rPr lang="en-US" altLang="sv-SE"/>
              <a:pPr/>
              <a:t>‹#›</a:t>
            </a:fld>
            <a:endParaRPr lang="en-US" altLang="sv-SE"/>
          </a:p>
        </p:txBody>
      </p:sp>
    </p:spTree>
    <p:extLst>
      <p:ext uri="{BB962C8B-B14F-4D97-AF65-F5344CB8AC3E}">
        <p14:creationId xmlns:p14="http://schemas.microsoft.com/office/powerpoint/2010/main" val="273577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885579" y="0"/>
            <a:ext cx="2972421" cy="49762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711" y="4724882"/>
            <a:ext cx="5028579" cy="44752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885579" y="9448065"/>
            <a:ext cx="2972421" cy="49762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584D3BFD-9871-476B-ACA7-879926E0CE46}" type="slidenum">
              <a:rPr lang="en-US" altLang="sv-SE"/>
              <a:pPr/>
              <a:t>‹#›</a:t>
            </a:fld>
            <a:endParaRPr lang="en-US" altLang="sv-SE"/>
          </a:p>
        </p:txBody>
      </p:sp>
    </p:spTree>
    <p:extLst>
      <p:ext uri="{BB962C8B-B14F-4D97-AF65-F5344CB8AC3E}">
        <p14:creationId xmlns:p14="http://schemas.microsoft.com/office/powerpoint/2010/main" val="10977703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buFont typeface="Arial"/>
              <a:buChar char="•"/>
            </a:pPr>
            <a:r>
              <a:rPr lang="sv-SE" sz="1200" dirty="0"/>
              <a:t>1868 Paul Harris föds, utbildar</a:t>
            </a:r>
            <a:r>
              <a:rPr lang="sv-SE" sz="1200" baseline="0" dirty="0"/>
              <a:t> sig till advokat och flyttar till Chicago 1896</a:t>
            </a:r>
            <a:endParaRPr lang="sv-SE" sz="1200" dirty="0"/>
          </a:p>
          <a:p>
            <a:pPr marL="285750" indent="-285750">
              <a:buFont typeface="Arial"/>
              <a:buChar char="•"/>
            </a:pPr>
            <a:r>
              <a:rPr lang="sv-SE" sz="1200" dirty="0"/>
              <a:t>1905 Första Rotaryklubben bildas i Chicago. Paul</a:t>
            </a:r>
            <a:r>
              <a:rPr lang="sv-SE" sz="1200" baseline="0" dirty="0"/>
              <a:t> H advokat, Silvester Schiele, </a:t>
            </a:r>
            <a:r>
              <a:rPr lang="sv-SE" sz="1200" baseline="0" dirty="0" err="1"/>
              <a:t>coal</a:t>
            </a:r>
            <a:r>
              <a:rPr lang="sv-SE" sz="1200" baseline="0" dirty="0"/>
              <a:t> dealer, </a:t>
            </a:r>
            <a:r>
              <a:rPr lang="sv-SE" sz="1200" baseline="0" dirty="0" err="1"/>
              <a:t>Gustavus</a:t>
            </a:r>
            <a:r>
              <a:rPr lang="sv-SE" sz="1200" baseline="0" dirty="0"/>
              <a:t> </a:t>
            </a:r>
            <a:r>
              <a:rPr lang="sv-SE" sz="1200" baseline="0" dirty="0" err="1"/>
              <a:t>Loehr</a:t>
            </a:r>
            <a:r>
              <a:rPr lang="sv-SE" sz="1200" baseline="0" dirty="0"/>
              <a:t>, mining eng., </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Hiram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Shorey</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tailor</a:t>
            </a:r>
            <a:endParaRPr lang="sv-SE" sz="1200" dirty="0"/>
          </a:p>
          <a:p>
            <a:pPr marL="285750" indent="-285750">
              <a:buFont typeface="Arial"/>
              <a:buChar char="•"/>
            </a:pPr>
            <a:r>
              <a:rPr lang="sv-SE" sz="1200" dirty="0"/>
              <a:t>Namnet Rotary – platsen för möten roterade </a:t>
            </a:r>
          </a:p>
          <a:p>
            <a:pPr marL="285750" indent="-285750">
              <a:buFont typeface="Arial"/>
              <a:buChar char="•"/>
            </a:pPr>
            <a:r>
              <a:rPr lang="sv-SE" sz="1200" dirty="0"/>
              <a:t>1908 Första sociala aktivitet, publika toaletter och en häst till</a:t>
            </a:r>
            <a:r>
              <a:rPr lang="sv-SE" sz="1200" baseline="0" dirty="0"/>
              <a:t> prästen</a:t>
            </a:r>
            <a:endParaRPr lang="sv-SE" sz="1200" dirty="0"/>
          </a:p>
          <a:p>
            <a:pPr marL="285750" indent="-285750">
              <a:buFont typeface="Arial"/>
              <a:buChar char="•"/>
            </a:pPr>
            <a:r>
              <a:rPr lang="sv-SE" sz="1200" dirty="0"/>
              <a:t>Spred sig redan 1908 till San Francisco</a:t>
            </a:r>
          </a:p>
          <a:p>
            <a:pPr marL="285750" indent="-285750">
              <a:buFont typeface="Arial"/>
              <a:buChar char="•"/>
            </a:pPr>
            <a:r>
              <a:rPr lang="sv-SE" sz="1200" dirty="0"/>
              <a:t>1910 beslutades att det skulle bli en internationell organisation – Kanada första land utanför USA</a:t>
            </a:r>
          </a:p>
          <a:p>
            <a:pPr marL="285750" indent="-285750">
              <a:buFont typeface="Arial"/>
              <a:buChar char="•"/>
            </a:pPr>
            <a:r>
              <a:rPr lang="sv-SE" sz="1200" dirty="0"/>
              <a:t>1920 Europa</a:t>
            </a:r>
          </a:p>
          <a:p>
            <a:pPr marL="285750" indent="-285750">
              <a:buFont typeface="Arial"/>
              <a:buChar char="•"/>
            </a:pPr>
            <a:r>
              <a:rPr lang="sv-SE" sz="1200" dirty="0"/>
              <a:t>1926 Sverige</a:t>
            </a:r>
          </a:p>
          <a:p>
            <a:pPr marL="285750" indent="-285750">
              <a:buFont typeface="Arial"/>
              <a:buChar char="•"/>
            </a:pPr>
            <a:r>
              <a:rPr lang="sv-SE" sz="1200" dirty="0"/>
              <a:t>Rotary har överlevt världskrig</a:t>
            </a:r>
          </a:p>
          <a:p>
            <a:pPr marL="285750" indent="-285750">
              <a:buFont typeface="Arial"/>
              <a:buChar char="•"/>
            </a:pPr>
            <a:r>
              <a:rPr lang="sv-SE" sz="1200" dirty="0"/>
              <a:t>1947 Paul Harris dör</a:t>
            </a:r>
          </a:p>
          <a:p>
            <a:pPr marL="285750" indent="-285750">
              <a:buFont typeface="Arial"/>
              <a:buChar char="•"/>
            </a:pPr>
            <a:r>
              <a:rPr lang="sv-SE" sz="1200" dirty="0"/>
              <a:t>I dag 1,2 miljoner medlemmar, finns i alla världsdelar</a:t>
            </a:r>
          </a:p>
          <a:p>
            <a:pPr marL="285750" indent="-285750">
              <a:buFont typeface="Arial"/>
              <a:buChar char="•"/>
            </a:pPr>
            <a:r>
              <a:rPr lang="sv-SE" sz="1200" dirty="0"/>
              <a:t>34 000 klubbar</a:t>
            </a:r>
          </a:p>
          <a:p>
            <a:pPr marL="285750" indent="-285750">
              <a:buFont typeface="Arial"/>
              <a:buChar char="•"/>
            </a:pPr>
            <a:r>
              <a:rPr lang="sv-SE" sz="1200" dirty="0"/>
              <a:t>22 000 medlemmar i Sverige</a:t>
            </a:r>
          </a:p>
          <a:p>
            <a:pPr marL="285750" indent="-285750">
              <a:buFont typeface="Arial"/>
              <a:buChar char="•"/>
            </a:pPr>
            <a:r>
              <a:rPr lang="sv-SE" sz="1200" dirty="0"/>
              <a:t>550 klubbar i Sverige</a:t>
            </a:r>
            <a:endParaRPr lang="sv-SE" altLang="sv-SE" dirty="0">
              <a:latin typeface="Arial" pitchFamily="34" charset="0"/>
              <a:ea typeface="ヒラギノ角ゴ Pro W3" pitchFamily="-84" charset="-128"/>
            </a:endParaRPr>
          </a:p>
          <a:p>
            <a:endParaRPr lang="sv-SE" dirty="0"/>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1</a:t>
            </a:fld>
            <a:endParaRPr lang="en-US" altLang="sv-SE"/>
          </a:p>
        </p:txBody>
      </p:sp>
    </p:spTree>
    <p:extLst>
      <p:ext uri="{BB962C8B-B14F-4D97-AF65-F5344CB8AC3E}">
        <p14:creationId xmlns:p14="http://schemas.microsoft.com/office/powerpoint/2010/main" val="334510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Arial" charset="0"/>
              </a:rPr>
              <a:t>Grundaren </a:t>
            </a:r>
            <a:r>
              <a:rPr lang="sv-SE" sz="1200" kern="1200" dirty="0" err="1">
                <a:solidFill>
                  <a:schemeClr val="tx1"/>
                </a:solidFill>
                <a:effectLst/>
                <a:latin typeface="Arial" charset="0"/>
                <a:ea typeface="+mn-ea"/>
                <a:cs typeface="Arial" charset="0"/>
              </a:rPr>
              <a:t>Arch</a:t>
            </a:r>
            <a:r>
              <a:rPr lang="sv-SE" sz="1200" kern="1200" dirty="0">
                <a:solidFill>
                  <a:schemeClr val="tx1"/>
                </a:solidFill>
                <a:effectLst/>
                <a:latin typeface="Arial" charset="0"/>
                <a:ea typeface="+mn-ea"/>
                <a:cs typeface="Arial" charset="0"/>
              </a:rPr>
              <a:t> C </a:t>
            </a:r>
            <a:r>
              <a:rPr lang="sv-SE" sz="1200" kern="1200" dirty="0" err="1">
                <a:solidFill>
                  <a:schemeClr val="tx1"/>
                </a:solidFill>
                <a:effectLst/>
                <a:latin typeface="Arial" charset="0"/>
                <a:ea typeface="+mn-ea"/>
                <a:cs typeface="Arial" charset="0"/>
              </a:rPr>
              <a:t>Klumph</a:t>
            </a:r>
            <a:r>
              <a:rPr lang="sv-SE" sz="1200" kern="1200" dirty="0">
                <a:solidFill>
                  <a:schemeClr val="tx1"/>
                </a:solidFill>
                <a:effectLst/>
                <a:latin typeface="Arial" charset="0"/>
                <a:ea typeface="+mn-ea"/>
                <a:cs typeface="Arial" charset="0"/>
              </a:rPr>
              <a:t> var en man med otrolig energi och ett enastående intresse för Rotary. </a:t>
            </a:r>
            <a:r>
              <a:rPr lang="sv-SE" sz="1200" kern="1200" dirty="0" err="1">
                <a:solidFill>
                  <a:schemeClr val="tx1"/>
                </a:solidFill>
                <a:effectLst/>
                <a:latin typeface="Arial" charset="0"/>
                <a:ea typeface="+mn-ea"/>
                <a:cs typeface="Arial" charset="0"/>
              </a:rPr>
              <a:t>Arch</a:t>
            </a:r>
            <a:r>
              <a:rPr lang="sv-SE" sz="1200" kern="1200" dirty="0">
                <a:solidFill>
                  <a:schemeClr val="tx1"/>
                </a:solidFill>
                <a:effectLst/>
                <a:latin typeface="Arial" charset="0"/>
                <a:ea typeface="+mn-ea"/>
                <a:cs typeface="Arial" charset="0"/>
              </a:rPr>
              <a:t> växte upp i fattigdom men blev framgångsrik och aktiv på många sätt, i yrkeslivet, som samhällsledare, som idrottsman och han var så duktig flöjtist att han var medlem av Clevelands symfoni-orkester i 14 år. Inom rotary hann han organisera det mesta, </a:t>
            </a:r>
            <a:r>
              <a:rPr lang="sv-SE" sz="1200" kern="1200" dirty="0" err="1">
                <a:solidFill>
                  <a:schemeClr val="tx1"/>
                </a:solidFill>
                <a:effectLst/>
                <a:latin typeface="Arial" charset="0"/>
                <a:ea typeface="+mn-ea"/>
                <a:cs typeface="Arial" charset="0"/>
              </a:rPr>
              <a:t>bla</a:t>
            </a:r>
            <a:r>
              <a:rPr lang="sv-SE" sz="1200" kern="1200" dirty="0">
                <a:solidFill>
                  <a:schemeClr val="tx1"/>
                </a:solidFill>
                <a:effectLst/>
                <a:latin typeface="Arial" charset="0"/>
                <a:ea typeface="+mn-ea"/>
                <a:cs typeface="Arial" charset="0"/>
              </a:rPr>
              <a:t> var han ordförande i den kommitté som arbetade fram RI nya grundlag. Han ansvarade för hur distrikten skulle se ut samt inrättade DG ämbetet. Dvs han skapade ordning och reda så att Rotary skulle ha en möjlighet att växa. Redan under sitt år som klubbpresident 1912-13, framförde han sin vision om en reservfond för klubben, så att den skulle kunna uträtta mycket i fram-tiden. </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Arch </a:t>
            </a:r>
            <a:r>
              <a:rPr lang="en-US" altLang="en-US" dirty="0" err="1">
                <a:solidFill>
                  <a:srgbClr val="000000"/>
                </a:solidFill>
                <a:latin typeface="Arial" pitchFamily="34" charset="0"/>
                <a:ea typeface="ＭＳ Ｐゴシック" pitchFamily="34" charset="-128"/>
                <a:cs typeface="ヒラギノ角ゴ Pro W3" pitchFamily="-84" charset="-128"/>
              </a:rPr>
              <a:t>Klumph</a:t>
            </a:r>
            <a:r>
              <a:rPr lang="en-US" altLang="en-US" dirty="0">
                <a:solidFill>
                  <a:srgbClr val="000000"/>
                </a:solidFill>
                <a:latin typeface="Arial" pitchFamily="34" charset="0"/>
                <a:ea typeface="ＭＳ Ｐゴシック" pitchFamily="34" charset="-128"/>
                <a:cs typeface="ヒラギノ角ゴ Pro W3" pitchFamily="-84" charset="-128"/>
              </a:rPr>
              <a:t> is called the father of the Foundation because he had</a:t>
            </a:r>
            <a:r>
              <a:rPr lang="en-US" altLang="en-US" baseline="0" dirty="0">
                <a:solidFill>
                  <a:srgbClr val="000000"/>
                </a:solidFill>
                <a:latin typeface="Arial" pitchFamily="34" charset="0"/>
                <a:ea typeface="ＭＳ Ｐゴシック" pitchFamily="34" charset="-128"/>
                <a:cs typeface="ヒラギノ角ゴ Pro W3" pitchFamily="-84" charset="-128"/>
              </a:rPr>
              <a:t> the </a:t>
            </a:r>
            <a:r>
              <a:rPr lang="en-US" altLang="en-US" dirty="0">
                <a:solidFill>
                  <a:srgbClr val="000000"/>
                </a:solidFill>
                <a:latin typeface="Arial" pitchFamily="34" charset="0"/>
                <a:ea typeface="ＭＳ Ｐゴシック" pitchFamily="34" charset="-128"/>
                <a:cs typeface="ヒラギノ角ゴ Pro W3" pitchFamily="-84" charset="-128"/>
              </a:rPr>
              <a:t>vision of a Rotary endowment fund and the dedication to bring this dream to life. </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dirty="0">
                <a:solidFill>
                  <a:srgbClr val="000000"/>
                </a:solidFill>
                <a:latin typeface="Arial" pitchFamily="34" charset="0"/>
                <a:ea typeface="ＭＳ Ｐゴシック" pitchFamily="34" charset="-128"/>
                <a:cs typeface="ヒラギノ角ゴ Pro W3" pitchFamily="-84" charset="-128"/>
              </a:rPr>
              <a:t>As president of the Rotary Club of Cleveland, Ohio, USA, in 1913, he advocated for the club to build a reserve that would ensure its means to do future good work. As </a:t>
            </a:r>
            <a:r>
              <a:rPr lang="en-US" altLang="en-US" b="1" dirty="0">
                <a:solidFill>
                  <a:srgbClr val="000000"/>
                </a:solidFill>
                <a:latin typeface="Arial" pitchFamily="34" charset="0"/>
                <a:ea typeface="ＭＳ Ｐゴシック" pitchFamily="34" charset="-128"/>
                <a:cs typeface="ヒラギノ角ゴ Pro W3" pitchFamily="-84" charset="-128"/>
              </a:rPr>
              <a:t>president of Rotary in 1916-17,</a:t>
            </a:r>
            <a:r>
              <a:rPr lang="en-US" altLang="en-US" dirty="0">
                <a:solidFill>
                  <a:srgbClr val="000000"/>
                </a:solidFill>
                <a:latin typeface="Arial" pitchFamily="34" charset="0"/>
                <a:ea typeface="ＭＳ Ｐゴシック" pitchFamily="34" charset="-128"/>
                <a:cs typeface="ヒラギノ角ゴ Pro W3" pitchFamily="-84" charset="-128"/>
              </a:rPr>
              <a:t> he proposed this idea to a larger audience.</a:t>
            </a:r>
          </a:p>
          <a:p>
            <a:r>
              <a:rPr lang="en-US" altLang="en-US" dirty="0">
                <a:solidFill>
                  <a:srgbClr val="000000"/>
                </a:solidFill>
                <a:latin typeface="Arial" pitchFamily="34" charset="0"/>
                <a:ea typeface="ＭＳ Ｐゴシック" pitchFamily="34" charset="-128"/>
                <a:cs typeface="ヒラギノ角ゴ Pro W3" pitchFamily="-84" charset="-128"/>
              </a:rPr>
              <a:t> </a:t>
            </a:r>
          </a:p>
          <a:p>
            <a:r>
              <a:rPr lang="en-US" altLang="en-US" dirty="0">
                <a:solidFill>
                  <a:srgbClr val="000000"/>
                </a:solidFill>
                <a:latin typeface="Arial" pitchFamily="34" charset="0"/>
                <a:ea typeface="ＭＳ Ｐゴシック" pitchFamily="34" charset="-128"/>
                <a:cs typeface="ヒラギノ角ゴ Pro W3" pitchFamily="-84" charset="-128"/>
              </a:rPr>
              <a:t>In his speech to the 1917 convention in Atlanta, he said: “It seems eminently proper that we should accept endowments for the purpose of doing good in the world, in charitable, educational or other avenues of community progress …” </a:t>
            </a:r>
          </a:p>
          <a:p>
            <a:endParaRPr lang="en-US" altLang="en-US" dirty="0">
              <a:solidFill>
                <a:srgbClr val="000000"/>
              </a:solidFill>
              <a:latin typeface="Arial" pitchFamily="34" charset="0"/>
              <a:ea typeface="ＭＳ Ｐゴシック" pitchFamily="34" charset="-128"/>
              <a:cs typeface="ヒラギノ角ゴ Pro W3" pitchFamily="-84" charset="-128"/>
            </a:endParaRPr>
          </a:p>
          <a:p>
            <a:r>
              <a:rPr lang="en-US" altLang="en-US" b="1" dirty="0">
                <a:solidFill>
                  <a:srgbClr val="000000"/>
                </a:solidFill>
                <a:latin typeface="Arial" pitchFamily="34" charset="0"/>
                <a:ea typeface="ＭＳ Ｐゴシック" pitchFamily="34" charset="-128"/>
                <a:cs typeface="ヒラギノ角ゴ Pro W3" pitchFamily="-84" charset="-128"/>
              </a:rPr>
              <a:t>Arch’s vision of</a:t>
            </a:r>
            <a:r>
              <a:rPr lang="en-US" altLang="en-US" b="1" baseline="0" dirty="0">
                <a:solidFill>
                  <a:srgbClr val="000000"/>
                </a:solidFill>
                <a:latin typeface="Arial" pitchFamily="34" charset="0"/>
                <a:ea typeface="ＭＳ Ｐゴシック" pitchFamily="34" charset="-128"/>
                <a:cs typeface="ヒラギノ角ゴ Pro W3" pitchFamily="-84" charset="-128"/>
              </a:rPr>
              <a:t> </a:t>
            </a:r>
            <a:r>
              <a:rPr lang="en-US" altLang="en-US" b="1" dirty="0">
                <a:solidFill>
                  <a:srgbClr val="000000"/>
                </a:solidFill>
                <a:latin typeface="Arial" pitchFamily="34" charset="0"/>
                <a:ea typeface="ＭＳ Ｐゴシック" pitchFamily="34" charset="-128"/>
                <a:cs typeface="ヒラギノ角ゴ Pro W3" pitchFamily="-84" charset="-128"/>
              </a:rPr>
              <a:t>an endowment would eventually become The Rotary Foundation</a:t>
            </a:r>
            <a:r>
              <a:rPr lang="en-US" altLang="en-US" dirty="0">
                <a:solidFill>
                  <a:srgbClr val="000000"/>
                </a:solidFill>
                <a:latin typeface="Arial" pitchFamily="34" charset="0"/>
                <a:ea typeface="ＭＳ Ｐゴシック" pitchFamily="34" charset="-128"/>
                <a:cs typeface="ヒラギノ角ゴ Pro W3" pitchFamily="-84" charset="-128"/>
              </a:rPr>
              <a:t>, and his call for “doing good in the world” was to become the Foundation’s motto.</a:t>
            </a:r>
            <a:r>
              <a:rPr lang="en-US" altLang="en-US" baseline="0" dirty="0">
                <a:solidFill>
                  <a:srgbClr val="000000"/>
                </a:solidFill>
                <a:latin typeface="Arial" pitchFamily="34" charset="0"/>
                <a:ea typeface="ＭＳ Ｐゴシック" pitchFamily="34" charset="-128"/>
                <a:cs typeface="ヒラギノ角ゴ Pro W3" pitchFamily="-84" charset="-128"/>
              </a:rPr>
              <a:t> </a:t>
            </a:r>
            <a:r>
              <a:rPr lang="en-US" altLang="en-US" dirty="0">
                <a:solidFill>
                  <a:srgbClr val="000000"/>
                </a:solidFill>
                <a:latin typeface="Arial" pitchFamily="34" charset="0"/>
                <a:ea typeface="ＭＳ Ｐゴシック" pitchFamily="34" charset="-128"/>
                <a:cs typeface="ヒラギノ角ゴ Pro W3" pitchFamily="-84" charset="-128"/>
              </a:rPr>
              <a:t>But it would take some time for all of that to happen.</a:t>
            </a:r>
          </a:p>
          <a:p>
            <a:endParaRPr lang="en-US" dirty="0"/>
          </a:p>
        </p:txBody>
      </p:sp>
      <p:sp>
        <p:nvSpPr>
          <p:cNvPr id="4" name="Date Placeholder 3"/>
          <p:cNvSpPr>
            <a:spLocks noGrp="1"/>
          </p:cNvSpPr>
          <p:nvPr>
            <p:ph type="dt" idx="10"/>
          </p:nvPr>
        </p:nvSpPr>
        <p:spPr/>
        <p:txBody>
          <a:bodyPr/>
          <a:lstStyle/>
          <a:p>
            <a:pPr>
              <a:defRPr/>
            </a:pPr>
            <a:fld id="{2EB3FD11-F4A1-4B36-A0F0-C667122A5EF3}" type="datetime1">
              <a:rPr lang="en-US" smtClean="0"/>
              <a:pPr>
                <a:defRPr/>
              </a:pPr>
              <a:t>3/13/2023</a:t>
            </a:fld>
            <a:endParaRPr lang="en-US" dirty="0"/>
          </a:p>
        </p:txBody>
      </p:sp>
      <p:sp>
        <p:nvSpPr>
          <p:cNvPr id="5" name="Slide Number Placeholder 4"/>
          <p:cNvSpPr>
            <a:spLocks noGrp="1"/>
          </p:cNvSpPr>
          <p:nvPr>
            <p:ph type="sldNum" sz="quarter" idx="11"/>
          </p:nvPr>
        </p:nvSpPr>
        <p:spPr/>
        <p:txBody>
          <a:bodyPr/>
          <a:lstStyle/>
          <a:p>
            <a:pPr>
              <a:defRPr/>
            </a:pPr>
            <a:fld id="{650A5DD0-1CB4-4EBD-9286-DD7038B13226}" type="slidenum">
              <a:rPr lang="en-US" smtClean="0"/>
              <a:pPr>
                <a:defRPr/>
              </a:pPr>
              <a:t>11</a:t>
            </a:fld>
            <a:endParaRPr lang="en-US" dirty="0"/>
          </a:p>
        </p:txBody>
      </p:sp>
    </p:spTree>
    <p:extLst>
      <p:ext uri="{BB962C8B-B14F-4D97-AF65-F5344CB8AC3E}">
        <p14:creationId xmlns:p14="http://schemas.microsoft.com/office/powerpoint/2010/main" val="197705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From a recorded interview ln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Tuskegee</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Alabama,USA</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 ,in 1945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arranged</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 </a:t>
            </a:r>
            <a:r>
              <a:rPr lang="en-US"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by Rotarians in District 164</a:t>
            </a:r>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12</a:t>
            </a:fld>
            <a:endParaRPr lang="en-US" altLang="sv-SE"/>
          </a:p>
        </p:txBody>
      </p:sp>
    </p:spTree>
    <p:extLst>
      <p:ext uri="{BB962C8B-B14F-4D97-AF65-F5344CB8AC3E}">
        <p14:creationId xmlns:p14="http://schemas.microsoft.com/office/powerpoint/2010/main" val="1568557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PH avlider 1947, 78 år,  efter lång tids sjukdom. Innan sin död meddelade han att han föredrog bidrag till Rotary Foundation istället för blommor. Under 18 månaderna efter hans död fick Rotary Foundation 1,3 miljoner dollar, vilket hjälpte till att stödja stiftelsens första program - </a:t>
            </a:r>
            <a:r>
              <a:rPr lang="sv-SE" b="1" dirty="0"/>
              <a:t>stipendier för doktorander utomlands</a:t>
            </a:r>
            <a:r>
              <a:rPr lang="sv-SE"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200" dirty="0">
                <a:solidFill>
                  <a:schemeClr val="tx1"/>
                </a:solidFill>
                <a:effectLst/>
                <a:latin typeface="Arial" charset="0"/>
                <a:ea typeface="+mn-ea"/>
                <a:cs typeface="Arial" charset="0"/>
              </a:rPr>
              <a:t>Över 300.000  rotarianer i 70 länder sörjer. Detta blev vändpunkten för Rotary Foundation. Bidragen strömmade in till RI och inom Foundation skapades Paul Harris minnesfond och de som ville hedra honom kunde donera till fonden. </a:t>
            </a:r>
            <a:endParaRPr lang="sv-SE" sz="1200" strike="sngStrike"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r>
              <a:rPr lang="sv-SE" dirty="0"/>
              <a:t>Paul Harris </a:t>
            </a:r>
            <a:r>
              <a:rPr lang="sv-SE" dirty="0" err="1"/>
              <a:t>Fellow</a:t>
            </a:r>
            <a:r>
              <a:rPr lang="sv-SE" dirty="0"/>
              <a:t> initierades 1957 som ett sätt att</a:t>
            </a:r>
            <a:r>
              <a:rPr lang="sv-SE" baseline="0" dirty="0"/>
              <a:t> fylla på med medel till Rotary Foundation. </a:t>
            </a:r>
          </a:p>
          <a:p>
            <a:endParaRPr lang="sv-SE" baseline="0" dirty="0"/>
          </a:p>
          <a:p>
            <a:r>
              <a:rPr lang="sv-SE" baseline="0" dirty="0"/>
              <a:t>Man kan fylla på med 5 safirer, 1000 per safir, och sen med rubiner 4 st.</a:t>
            </a:r>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13</a:t>
            </a:fld>
            <a:endParaRPr lang="en-US" altLang="sv-SE"/>
          </a:p>
        </p:txBody>
      </p:sp>
    </p:spTree>
    <p:extLst>
      <p:ext uri="{BB962C8B-B14F-4D97-AF65-F5344CB8AC3E}">
        <p14:creationId xmlns:p14="http://schemas.microsoft.com/office/powerpoint/2010/main" val="220648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RI </a:t>
            </a:r>
            <a:r>
              <a:rPr lang="sv-SE" dirty="0" err="1"/>
              <a:t>huvudkointor</a:t>
            </a:r>
            <a:r>
              <a:rPr lang="sv-SE" dirty="0"/>
              <a:t> i </a:t>
            </a:r>
            <a:r>
              <a:rPr lang="sv-SE" dirty="0" err="1"/>
              <a:t>Evanstone</a:t>
            </a:r>
            <a:r>
              <a:rPr lang="sv-SE" dirty="0"/>
              <a:t> utanför Chicago finns ett minnesrum samt en staty av PH</a:t>
            </a:r>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14</a:t>
            </a:fld>
            <a:endParaRPr lang="en-US" altLang="sv-SE"/>
          </a:p>
        </p:txBody>
      </p:sp>
    </p:spTree>
    <p:extLst>
      <p:ext uri="{BB962C8B-B14F-4D97-AF65-F5344CB8AC3E}">
        <p14:creationId xmlns:p14="http://schemas.microsoft.com/office/powerpoint/2010/main" val="350066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latin typeface="Arial" pitchFamily="34" charset="0"/>
                <a:ea typeface="ヒラギノ角ゴ Pro W3" pitchFamily="-84" charset="-128"/>
              </a:rPr>
              <a:t>”... mitt hopp för framtiden är att rotarianer</a:t>
            </a:r>
          </a:p>
          <a:p>
            <a:r>
              <a:rPr lang="sv-SE" altLang="sv-SE" dirty="0">
                <a:latin typeface="Arial" pitchFamily="34" charset="0"/>
                <a:ea typeface="ヒラギノ角ゴ Pro W3" pitchFamily="-84" charset="-128"/>
              </a:rPr>
              <a:t>kommer att fortsätta att vara ambassadörer för goodwill</a:t>
            </a:r>
          </a:p>
          <a:p>
            <a:r>
              <a:rPr lang="sv-SE" altLang="sv-SE" dirty="0">
                <a:latin typeface="Arial" pitchFamily="34" charset="0"/>
                <a:ea typeface="ヒラギノ角ゴ Pro W3" pitchFamily="-84" charset="-128"/>
              </a:rPr>
              <a:t>till alla raser, till personer inom alla trossamfund, och till medlemmar i alla politiska partier;</a:t>
            </a:r>
          </a:p>
          <a:p>
            <a:r>
              <a:rPr lang="sv-SE" altLang="sv-SE" dirty="0">
                <a:latin typeface="Arial" pitchFamily="34" charset="0"/>
                <a:ea typeface="ヒラギノ角ゴ Pro W3" pitchFamily="-84" charset="-128"/>
              </a:rPr>
              <a:t>att rotarianerna kommer att fortsätta att vara</a:t>
            </a:r>
          </a:p>
          <a:p>
            <a:r>
              <a:rPr lang="sv-SE" altLang="sv-SE" dirty="0">
                <a:latin typeface="Arial" pitchFamily="34" charset="0"/>
                <a:ea typeface="ヒラギノ角ゴ Pro W3" pitchFamily="-84" charset="-128"/>
              </a:rPr>
              <a:t>leverantörer av tolerans, tålamod,</a:t>
            </a:r>
          </a:p>
          <a:p>
            <a:r>
              <a:rPr lang="sv-SE" altLang="sv-SE" dirty="0">
                <a:latin typeface="Arial" pitchFamily="34" charset="0"/>
                <a:ea typeface="ヒラギノ角ゴ Pro W3" pitchFamily="-84" charset="-128"/>
              </a:rPr>
              <a:t>hjälpsamhet och vänlighet; och att vi </a:t>
            </a:r>
          </a:p>
          <a:p>
            <a:r>
              <a:rPr lang="sv-SE" altLang="sv-SE" dirty="0">
                <a:latin typeface="Arial" pitchFamily="34" charset="0"/>
                <a:ea typeface="ヒラギノ角ゴ Pro W3" pitchFamily="-84" charset="-128"/>
              </a:rPr>
              <a:t>genom vår världsomspännande Rotary-gemenskap</a:t>
            </a:r>
          </a:p>
          <a:p>
            <a:r>
              <a:rPr lang="sv-SE" altLang="sv-SE" dirty="0">
                <a:latin typeface="Arial" pitchFamily="34" charset="0"/>
                <a:ea typeface="ヒラギノ角ゴ Pro W3" pitchFamily="-84" charset="-128"/>
              </a:rPr>
              <a:t>i slutändan kommer att nå vårt mål</a:t>
            </a:r>
          </a:p>
          <a:p>
            <a:r>
              <a:rPr lang="sv-SE" altLang="sv-SE" dirty="0">
                <a:latin typeface="Arial" pitchFamily="34" charset="0"/>
                <a:ea typeface="ヒラギノ角ゴ Pro W3" pitchFamily="-84" charset="-128"/>
              </a:rPr>
              <a:t>internationell förståelse, goodwill och fred</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13E66C95-6CD6-4029-81AF-E22DDCB0F0D9}" type="slidenum">
              <a:rPr lang="en-US" altLang="sv-SE" sz="1200"/>
              <a:pPr/>
              <a:t>15</a:t>
            </a:fld>
            <a:endParaRPr lang="en-US" altLang="sv-S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De Vänskapsträd </a:t>
            </a:r>
            <a:r>
              <a:rPr lang="sv-SE" dirty="0"/>
              <a:t>、 som jag har planterat i Tyskland, Estland, Finland, Norge, Kina och Japan kan ha mejats ned genom krigets härjningar men minnet av dem och deras syfte förblir ständigt grönt.</a:t>
            </a:r>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16</a:t>
            </a:fld>
            <a:endParaRPr lang="en-US" altLang="sv-SE"/>
          </a:p>
        </p:txBody>
      </p:sp>
    </p:spTree>
    <p:extLst>
      <p:ext uri="{BB962C8B-B14F-4D97-AF65-F5344CB8AC3E}">
        <p14:creationId xmlns:p14="http://schemas.microsoft.com/office/powerpoint/2010/main" val="341371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Jean and Paul going </a:t>
            </a:r>
            <a:r>
              <a:rPr lang="sv-SE" dirty="0" err="1"/>
              <a:t>to</a:t>
            </a:r>
            <a:r>
              <a:rPr lang="sv-SE" dirty="0"/>
              <a:t> Bermuda</a:t>
            </a:r>
          </a:p>
          <a:p>
            <a:r>
              <a:rPr lang="sv-SE" dirty="0"/>
              <a:t>1932</a:t>
            </a:r>
            <a:r>
              <a:rPr lang="sv-SE" baseline="0" dirty="0"/>
              <a:t> in London </a:t>
            </a:r>
            <a:r>
              <a:rPr lang="sv-SE" baseline="0" dirty="0" err="1"/>
              <a:t>with</a:t>
            </a:r>
            <a:r>
              <a:rPr lang="sv-SE" baseline="0" dirty="0"/>
              <a:t> Rotary International President Sidney </a:t>
            </a:r>
            <a:r>
              <a:rPr lang="sv-SE" baseline="0" dirty="0" err="1"/>
              <a:t>Pascall</a:t>
            </a:r>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17</a:t>
            </a:fld>
            <a:endParaRPr lang="en-US" altLang="sv-SE"/>
          </a:p>
        </p:txBody>
      </p:sp>
    </p:spTree>
    <p:extLst>
      <p:ext uri="{BB962C8B-B14F-4D97-AF65-F5344CB8AC3E}">
        <p14:creationId xmlns:p14="http://schemas.microsoft.com/office/powerpoint/2010/main" val="2752310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Rotary adopted the Four-Way Test in 1943. Rotarian Herbert J. Taylor drafted the test in 1932 to help an aluminum company on the verge of bankruptcy during the Great Depression. Taylor</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became RI president 1954.</a:t>
            </a: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18</a:t>
            </a:fld>
            <a:endParaRPr lang="en-US" altLang="sv-SE"/>
          </a:p>
        </p:txBody>
      </p:sp>
    </p:spTree>
    <p:extLst>
      <p:ext uri="{BB962C8B-B14F-4D97-AF65-F5344CB8AC3E}">
        <p14:creationId xmlns:p14="http://schemas.microsoft.com/office/powerpoint/2010/main" val="20199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Advokaten Paul Harris hade etablerat sig i Chicago och byggt upp en stadig kundkrets i början av 1900-talet. Han hade många affärsbekanta men inga riktiga vänner. </a:t>
            </a:r>
          </a:p>
          <a:p>
            <a:r>
              <a:rPr lang="sv-SE" dirty="0"/>
              <a:t>Hans närmaste bekant var kolhandlaren Silvester Schiele och det var för honom Paul berättade om sin plan att starta en klubb där affärsmän kunde umgås som vänner och samtidigt göra affärer med varandra som man hade förtroende för. </a:t>
            </a:r>
          </a:p>
          <a:p>
            <a:r>
              <a:rPr lang="sv-SE" dirty="0"/>
              <a:t>Chicago, med 1,6 miljoner invånare, var en smältdegel av politisk korruption, religiös fundamentalism, social oro, kommersiellt utnyttjande. </a:t>
            </a:r>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2</a:t>
            </a:fld>
            <a:endParaRPr lang="en-US" altLang="sv-SE"/>
          </a:p>
        </p:txBody>
      </p:sp>
    </p:spTree>
    <p:extLst>
      <p:ext uri="{BB962C8B-B14F-4D97-AF65-F5344CB8AC3E}">
        <p14:creationId xmlns:p14="http://schemas.microsoft.com/office/powerpoint/2010/main" val="33354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Arial" pitchFamily="-107" charset="0"/>
                <a:ea typeface="ヒラギノ角ゴ Pro W3" pitchFamily="-107" charset="-128"/>
              </a:rPr>
              <a:t>Den allra första träffen hos gruvingenjören </a:t>
            </a:r>
            <a:r>
              <a:rPr lang="sv-SE" sz="1200" kern="1200" dirty="0" err="1">
                <a:solidFill>
                  <a:schemeClr val="tx1"/>
                </a:solidFill>
                <a:effectLst/>
                <a:latin typeface="Arial" pitchFamily="-107" charset="0"/>
                <a:ea typeface="ヒラギノ角ゴ Pro W3" pitchFamily="-107" charset="-128"/>
              </a:rPr>
              <a:t>Gustavus</a:t>
            </a:r>
            <a:r>
              <a:rPr lang="sv-SE" sz="1200" kern="1200" dirty="0">
                <a:solidFill>
                  <a:schemeClr val="tx1"/>
                </a:solidFill>
                <a:effectLst/>
                <a:latin typeface="Arial" pitchFamily="-107" charset="0"/>
                <a:ea typeface="ヒラギノ角ゴ Pro W3" pitchFamily="-107" charset="-128"/>
              </a:rPr>
              <a:t> </a:t>
            </a:r>
            <a:r>
              <a:rPr lang="sv-SE" sz="1200" kern="1200" dirty="0" err="1">
                <a:solidFill>
                  <a:schemeClr val="tx1"/>
                </a:solidFill>
                <a:effectLst/>
                <a:latin typeface="Arial" pitchFamily="-107" charset="0"/>
                <a:ea typeface="ヒラギノ角ゴ Pro W3" pitchFamily="-107" charset="-128"/>
              </a:rPr>
              <a:t>Loehr</a:t>
            </a:r>
            <a:r>
              <a:rPr lang="sv-SE" sz="1200" kern="1200" dirty="0">
                <a:solidFill>
                  <a:schemeClr val="tx1"/>
                </a:solidFill>
                <a:effectLst/>
                <a:latin typeface="Arial" pitchFamily="-107" charset="0"/>
                <a:ea typeface="ヒラギノ角ゴ Pro W3" pitchFamily="-107" charset="-128"/>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Silvester Schiele, kolhandlare, Paul Haris advokat, Hiram </a:t>
            </a:r>
            <a:r>
              <a:rPr lang="sv-SE" dirty="0" err="1"/>
              <a:t>Shorey</a:t>
            </a:r>
            <a:r>
              <a:rPr lang="sv-SE" dirty="0"/>
              <a:t> skräddare, </a:t>
            </a:r>
            <a:r>
              <a:rPr lang="sv-SE" dirty="0" err="1"/>
              <a:t>Gustavus</a:t>
            </a:r>
            <a:r>
              <a:rPr lang="sv-SE" dirty="0"/>
              <a:t> </a:t>
            </a:r>
            <a:r>
              <a:rPr lang="sv-SE" dirty="0" err="1"/>
              <a:t>Loehr</a:t>
            </a:r>
            <a:r>
              <a:rPr lang="sv-SE" dirty="0"/>
              <a:t>, gruvingenjör. Alla fyra hade sina rötter långt från Chicago och kände sig mycket upprymda av Pauls idé att skapa en klubb där de hade utbyte av varandra både i affärer och som vänner. </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I Klubben skulle endast finnas en representant för varje yrkesgrupp och på så sätt kunde de välja de bästa männen i stan. Två veckor senare skulle de träffas igen och då ta med lämpliga medlemmar.</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t>Den 5:e medlemmen, tryckaren Harry </a:t>
            </a:r>
            <a:r>
              <a:rPr lang="sv-SE" dirty="0" err="1"/>
              <a:t>Ruggles</a:t>
            </a:r>
            <a:r>
              <a:rPr lang="sv-SE" dirty="0"/>
              <a:t> blev kvar i Rotary i 55 år och var den enda ursprungsmedlemmen som överlevde Paul Harris.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a:p>
          <a:p>
            <a:pPr lvl="0"/>
            <a:r>
              <a:rPr lang="sv-SE" sz="1200" kern="1200" dirty="0">
                <a:solidFill>
                  <a:schemeClr val="tx1"/>
                </a:solidFill>
                <a:effectLst/>
                <a:latin typeface="Arial" pitchFamily="-107" charset="0"/>
                <a:ea typeface="ヒラギノ角ゴ Pro W3" pitchFamily="-107" charset="-128"/>
                <a:cs typeface="ヒラギノ角ゴ Pro W3" pitchFamily="-107" charset="-128"/>
              </a:rPr>
              <a:t>Redan vid det tredje mötet var man 15 </a:t>
            </a:r>
            <a:r>
              <a:rPr lang="sv-SE" sz="1200" kern="1200" dirty="0" err="1">
                <a:solidFill>
                  <a:schemeClr val="tx1"/>
                </a:solidFill>
                <a:effectLst/>
                <a:latin typeface="Arial" pitchFamily="-107" charset="0"/>
                <a:ea typeface="ヒラギノ角ゴ Pro W3" pitchFamily="-107" charset="-128"/>
                <a:cs typeface="ヒラギノ角ゴ Pro W3" pitchFamily="-107" charset="-128"/>
              </a:rPr>
              <a:t>pers</a:t>
            </a:r>
            <a:r>
              <a:rPr lang="sv-SE" sz="1200" kern="1200" dirty="0">
                <a:solidFill>
                  <a:schemeClr val="tx1"/>
                </a:solidFill>
                <a:effectLst/>
                <a:latin typeface="Arial" pitchFamily="-107" charset="0"/>
                <a:ea typeface="ヒラギノ角ゴ Pro W3" pitchFamily="-107" charset="-128"/>
                <a:cs typeface="ヒラギノ角ゴ Pro W3" pitchFamily="-107" charset="-128"/>
              </a:rPr>
              <a:t> och tog beslut som fortfarande gäller. Man beslutade att syftet med att träffas var:</a:t>
            </a:r>
          </a:p>
          <a:p>
            <a:pPr marL="171450" lvl="0" indent="-171450">
              <a:buFont typeface="Arial" panose="020B0604020202020204" pitchFamily="34" charset="0"/>
              <a:buChar char="•"/>
            </a:pPr>
            <a:r>
              <a:rPr lang="sv-SE" sz="1200" kern="1200" dirty="0">
                <a:solidFill>
                  <a:schemeClr val="tx1"/>
                </a:solidFill>
                <a:effectLst/>
                <a:latin typeface="Arial" pitchFamily="-107" charset="0"/>
                <a:ea typeface="ヒラギノ角ゴ Pro W3" pitchFamily="-107" charset="-128"/>
                <a:cs typeface="ヒラギノ角ゴ Pro W3" pitchFamily="-107" charset="-128"/>
              </a:rPr>
              <a:t>Stimulera medlemmarnas affärsverksamhet</a:t>
            </a:r>
          </a:p>
          <a:p>
            <a:pPr marL="171450" lvl="0" indent="-171450">
              <a:buFont typeface="Arial" panose="020B0604020202020204" pitchFamily="34" charset="0"/>
              <a:buChar char="•"/>
            </a:pPr>
            <a:r>
              <a:rPr lang="sv-SE" sz="1200" kern="1200" dirty="0">
                <a:solidFill>
                  <a:schemeClr val="tx1"/>
                </a:solidFill>
                <a:effectLst/>
                <a:latin typeface="Arial" pitchFamily="-107" charset="0"/>
                <a:ea typeface="ヒラギノ角ゴ Pro W3" pitchFamily="-107" charset="-128"/>
                <a:cs typeface="ヒラギノ角ゴ Pro W3" pitchFamily="-107" charset="-128"/>
              </a:rPr>
              <a:t>Gott kamratskap och socialt umgänge</a:t>
            </a:r>
          </a:p>
          <a:p>
            <a:pPr marL="171450" indent="-171450">
              <a:buFont typeface="Arial" panose="020B0604020202020204" pitchFamily="34" charset="0"/>
              <a:buChar char="•"/>
            </a:pPr>
            <a:r>
              <a:rPr lang="sv-SE" sz="1200" kern="1200" dirty="0">
                <a:solidFill>
                  <a:schemeClr val="tx1"/>
                </a:solidFill>
                <a:effectLst/>
                <a:latin typeface="Arial" pitchFamily="-107" charset="0"/>
                <a:ea typeface="ヒラギノ角ゴ Pro W3" pitchFamily="-107" charset="-128"/>
                <a:cs typeface="ヒラギノ角ゴ Pro W3" pitchFamily="-107" charset="-128"/>
              </a:rPr>
              <a:t>Förbättra omständigheterna i Chicago </a:t>
            </a:r>
          </a:p>
          <a:p>
            <a:pPr marL="171450" indent="-171450">
              <a:buFont typeface="Arial" panose="020B0604020202020204" pitchFamily="34" charset="0"/>
              <a:buChar char="•"/>
            </a:pPr>
            <a:endParaRPr lang="sv-SE" sz="1200" kern="1200" dirty="0">
              <a:solidFill>
                <a:schemeClr val="tx1"/>
              </a:solidFill>
              <a:effectLst/>
              <a:latin typeface="Arial" pitchFamily="-107" charset="0"/>
              <a:ea typeface="ヒラギノ角ゴ Pro W3" pitchFamily="-107" charset="-128"/>
              <a:cs typeface="ヒラギノ角ゴ Pro W3" pitchFamily="-107" charset="-128"/>
            </a:endParaRPr>
          </a:p>
          <a:p>
            <a:pPr marL="0" indent="0">
              <a:buFont typeface="Arial" panose="020B0604020202020204" pitchFamily="34" charset="0"/>
              <a:buNone/>
            </a:pPr>
            <a:r>
              <a:rPr lang="sv-SE" sz="1200" kern="1200" dirty="0">
                <a:solidFill>
                  <a:schemeClr val="tx1"/>
                </a:solidFill>
                <a:effectLst/>
                <a:latin typeface="Arial" pitchFamily="-107" charset="0"/>
                <a:ea typeface="ヒラギノ角ゴ Pro W3" pitchFamily="-107" charset="-128"/>
                <a:cs typeface="ヒラギノ角ゴ Pro W3" pitchFamily="-107" charset="-128"/>
              </a:rPr>
              <a:t>Man hade redan från början beslutat att rotera mötesplats mellan medlemmarnas arbetsplatser, så namnet Rotary Club. </a:t>
            </a:r>
          </a:p>
          <a:p>
            <a:pPr marL="0" indent="0">
              <a:buFont typeface="Arial" panose="020B0604020202020204" pitchFamily="34" charset="0"/>
              <a:buNone/>
            </a:pPr>
            <a:r>
              <a:rPr lang="sv-SE" sz="1200" kern="1200" dirty="0">
                <a:solidFill>
                  <a:schemeClr val="tx1"/>
                </a:solidFill>
                <a:effectLst/>
                <a:latin typeface="Arial" pitchFamily="-107" charset="0"/>
                <a:ea typeface="ヒラギノ角ゴ Pro W3" pitchFamily="-107" charset="-128"/>
                <a:cs typeface="ヒラギノ角ゴ Pro W3" pitchFamily="-107" charset="-128"/>
              </a:rPr>
              <a:t>Ingen medlemsavgift skulle tas ut, klubbens utgifter skulle betalas av de bötesbelopp på 50 cent som utkrävdes av medlemmar som missade möten. Medlemskapet skulle förnyas varje år. Om ¾ röster krävdes för att man skulle få nytt förtroende. En enda nejröst från en medlem på en ny och den nya blev nekad inträde. </a:t>
            </a:r>
          </a:p>
          <a:p>
            <a:pPr marL="0" indent="0">
              <a:buFont typeface="Arial" panose="020B0604020202020204" pitchFamily="34" charset="0"/>
              <a:buNone/>
            </a:pPr>
            <a:r>
              <a:rPr lang="sv-SE" sz="1200" kern="1200" dirty="0">
                <a:solidFill>
                  <a:schemeClr val="tx1"/>
                </a:solidFill>
                <a:effectLst/>
                <a:latin typeface="Arial" pitchFamily="-107" charset="0"/>
                <a:ea typeface="ヒラギノ角ゴ Pro W3" pitchFamily="-107" charset="-128"/>
                <a:cs typeface="ヒラギノ角ゴ Pro W3" pitchFamily="-107" charset="-128"/>
              </a:rPr>
              <a:t>För att främja vänskapen skulle alla tilltalas med förnamn. Böter utdömdes för ”Mister”, vågade skämt, religiösa eller politiska </a:t>
            </a:r>
            <a:r>
              <a:rPr lang="sv-SE" sz="1200" kern="1200" dirty="0" err="1">
                <a:solidFill>
                  <a:schemeClr val="tx1"/>
                </a:solidFill>
                <a:effectLst/>
                <a:latin typeface="Arial" pitchFamily="-107" charset="0"/>
                <a:ea typeface="ヒラギノ角ゴ Pro W3" pitchFamily="-107" charset="-128"/>
                <a:cs typeface="ヒラギノ角ゴ Pro W3" pitchFamily="-107" charset="-128"/>
              </a:rPr>
              <a:t>diskusssioner</a:t>
            </a:r>
            <a:r>
              <a:rPr lang="sv-SE" sz="1200" kern="1200" dirty="0">
                <a:solidFill>
                  <a:schemeClr val="tx1"/>
                </a:solidFill>
                <a:effectLst/>
                <a:latin typeface="Arial" pitchFamily="-107" charset="0"/>
                <a:ea typeface="ヒラギノ角ゴ Pro W3" pitchFamily="-107" charset="-128"/>
                <a:cs typeface="ヒラギノ角ゴ Pro W3" pitchFamily="-107" charset="-128"/>
              </a:rPr>
              <a:t>. </a:t>
            </a:r>
          </a:p>
          <a:p>
            <a:pPr marL="0" indent="0">
              <a:buFont typeface="Arial" panose="020B0604020202020204" pitchFamily="34" charset="0"/>
              <a:buNone/>
            </a:pPr>
            <a:endParaRPr lang="sv-SE" sz="1200" kern="1200" dirty="0">
              <a:solidFill>
                <a:schemeClr val="tx1"/>
              </a:solidFill>
              <a:effectLst/>
              <a:latin typeface="Arial" pitchFamily="-107" charset="0"/>
              <a:ea typeface="ヒラギノ角ゴ Pro W3" pitchFamily="-107" charset="-128"/>
              <a:cs typeface="ヒラギノ角ゴ Pro W3" pitchFamily="-107" charset="-128"/>
            </a:endParaRPr>
          </a:p>
          <a:p>
            <a:pPr marL="0" indent="0">
              <a:buFont typeface="Arial" panose="020B0604020202020204" pitchFamily="34" charset="0"/>
              <a:buNone/>
            </a:pPr>
            <a:r>
              <a:rPr lang="sv-SE" sz="1200" kern="1200" dirty="0">
                <a:solidFill>
                  <a:schemeClr val="tx1"/>
                </a:solidFill>
                <a:effectLst/>
                <a:latin typeface="Arial" pitchFamily="-107" charset="0"/>
                <a:ea typeface="ヒラギノ角ゴ Pro W3" pitchFamily="-107" charset="-128"/>
                <a:cs typeface="ヒラギノ角ゴ Pro W3" pitchFamily="-107" charset="-128"/>
              </a:rPr>
              <a:t>I oktober 1905 hade klubben 30 medlemmar, och ett år senare 80.  Redan vid femtemötet insåg man att ingen hade en tillräckligt stort kontor för att härbärgera alla medlemmar. </a:t>
            </a:r>
          </a:p>
          <a:p>
            <a:pPr marL="0" indent="0">
              <a:buFont typeface="Arial" panose="020B0604020202020204" pitchFamily="34" charset="0"/>
              <a:buNone/>
            </a:pPr>
            <a:r>
              <a:rPr lang="sv-SE" sz="1200" kern="1200" dirty="0">
                <a:solidFill>
                  <a:schemeClr val="tx1"/>
                </a:solidFill>
                <a:effectLst/>
                <a:latin typeface="Arial" pitchFamily="-107" charset="0"/>
                <a:ea typeface="ヒラギノ角ゴ Pro W3" pitchFamily="-107" charset="-128"/>
                <a:cs typeface="ヒラギノ角ゴ Pro W3" pitchFamily="-107" charset="-128"/>
              </a:rPr>
              <a:t>Då kom någon med ett förslag att mötas på ett hotell. Detta blev stor succé. Man roterade mellan Chicagos hotell och nästa gång serverades middag. Detta blev starten av en ny tradition att ha möte över lunch eller middag varannan vecka utom i juli och augusti. </a:t>
            </a:r>
          </a:p>
          <a:p>
            <a:pPr marL="171450" indent="-171450">
              <a:buFont typeface="Arial" panose="020B0604020202020204" pitchFamily="34" charset="0"/>
              <a:buChar char="•"/>
            </a:pPr>
            <a:endParaRPr lang="sv-SE" sz="1200" kern="1200" dirty="0">
              <a:solidFill>
                <a:schemeClr val="tx1"/>
              </a:solidFill>
              <a:effectLst/>
              <a:latin typeface="Arial" pitchFamily="-107" charset="0"/>
              <a:ea typeface="ヒラギノ角ゴ Pro W3" pitchFamily="-107" charset="-128"/>
              <a:cs typeface="ヒラギノ角ゴ Pro W3" pitchFamily="-107" charset="-128"/>
            </a:endParaRPr>
          </a:p>
          <a:p>
            <a:pPr marL="0" indent="0">
              <a:buFont typeface="Arial" panose="020B0604020202020204" pitchFamily="34" charset="0"/>
              <a:buNone/>
            </a:pPr>
            <a:endParaRPr lang="sv-SE" sz="1200" kern="1200" dirty="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4</a:t>
            </a:fld>
            <a:endParaRPr lang="en-US" altLang="sv-SE"/>
          </a:p>
        </p:txBody>
      </p:sp>
    </p:spTree>
    <p:extLst>
      <p:ext uri="{BB962C8B-B14F-4D97-AF65-F5344CB8AC3E}">
        <p14:creationId xmlns:p14="http://schemas.microsoft.com/office/powerpoint/2010/main" val="347076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klubb som Rotary skulle ha stora möjligheter att utvecklas om den även ägnade sig åt samhällstjänst. Att hjälpa andra – en ny häst till prästen.  </a:t>
            </a:r>
          </a:p>
          <a:p>
            <a:r>
              <a:rPr lang="sv-SE" dirty="0"/>
              <a:t>Ganska tidigt fanns det medlemmar som inte gillade att bara göra affärer med varandra och 1911 strök man statistikföraren som höll rätt på affärerna mellan rotarianer från listan av klubbfunktionärer. Paul Harris sa att han lärt sig att det var större glädje att ge än att få. </a:t>
            </a:r>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5</a:t>
            </a:fld>
            <a:endParaRPr lang="en-US" altLang="sv-SE"/>
          </a:p>
        </p:txBody>
      </p:sp>
    </p:spTree>
    <p:extLst>
      <p:ext uri="{BB962C8B-B14F-4D97-AF65-F5344CB8AC3E}">
        <p14:creationId xmlns:p14="http://schemas.microsoft.com/office/powerpoint/2010/main" val="422590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augusti 1910 hölls den första nationella Rotarykongressen i Chicago, där de 16 befintliga klubbarna enades att bilda </a:t>
            </a:r>
            <a:r>
              <a:rPr lang="sv-SE" b="1" dirty="0"/>
              <a:t>National Association </a:t>
            </a:r>
            <a:r>
              <a:rPr lang="sv-SE" b="1" dirty="0" err="1"/>
              <a:t>of</a:t>
            </a:r>
            <a:r>
              <a:rPr lang="sv-SE" b="1" dirty="0"/>
              <a:t> Rotary Clubs </a:t>
            </a:r>
            <a:r>
              <a:rPr lang="sv-SE" dirty="0"/>
              <a:t>(nu Rotary International). Den nya föreningen valde enhälligt Harris som sin president.</a:t>
            </a:r>
          </a:p>
          <a:p>
            <a:r>
              <a:rPr lang="sv-SE" dirty="0"/>
              <a:t>International Ass </a:t>
            </a:r>
            <a:r>
              <a:rPr lang="sv-SE" dirty="0" err="1"/>
              <a:t>of</a:t>
            </a:r>
            <a:r>
              <a:rPr lang="sv-SE" dirty="0"/>
              <a:t> R C 1912, då den första klubben startat i  Winnipeg, Kanada. </a:t>
            </a:r>
          </a:p>
          <a:p>
            <a:r>
              <a:rPr lang="sv-SE" dirty="0"/>
              <a:t>Klubbar startades i England o Irland, Asien, Sydafrika, </a:t>
            </a:r>
            <a:r>
              <a:rPr lang="sv-SE" dirty="0" err="1"/>
              <a:t>etc</a:t>
            </a:r>
            <a:endParaRPr lang="sv-SE" dirty="0"/>
          </a:p>
          <a:p>
            <a:r>
              <a:rPr lang="sv-SE" dirty="0"/>
              <a:t>Under andra världskriget förbjöds Rotary i Tyskland, Österrike, Italien, Frankrike, etc.</a:t>
            </a:r>
          </a:p>
          <a:p>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6</a:t>
            </a:fld>
            <a:endParaRPr lang="en-US" altLang="sv-SE"/>
          </a:p>
        </p:txBody>
      </p:sp>
    </p:spTree>
    <p:extLst>
      <p:ext uri="{BB962C8B-B14F-4D97-AF65-F5344CB8AC3E}">
        <p14:creationId xmlns:p14="http://schemas.microsoft.com/office/powerpoint/2010/main" val="71359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itchFamily="34" charset="0"/>
                <a:ea typeface="ヒラギノ角ゴ Pro W3" pitchFamily="-84" charset="-128"/>
              </a:defRPr>
            </a:lvl1pPr>
            <a:lvl2pPr marL="742950" indent="-285750" defTabSz="931863" eaLnBrk="0" hangingPunct="0">
              <a:defRPr sz="2400">
                <a:solidFill>
                  <a:schemeClr val="tx1"/>
                </a:solidFill>
                <a:latin typeface="Arial" pitchFamily="34" charset="0"/>
                <a:ea typeface="ヒラギノ角ゴ Pro W3" pitchFamily="-84" charset="-128"/>
              </a:defRPr>
            </a:lvl2pPr>
            <a:lvl3pPr marL="1143000" indent="-228600" defTabSz="931863" eaLnBrk="0" hangingPunct="0">
              <a:defRPr sz="2400">
                <a:solidFill>
                  <a:schemeClr val="tx1"/>
                </a:solidFill>
                <a:latin typeface="Arial" pitchFamily="34" charset="0"/>
                <a:ea typeface="ヒラギノ角ゴ Pro W3" pitchFamily="-84" charset="-128"/>
              </a:defRPr>
            </a:lvl3pPr>
            <a:lvl4pPr marL="1600200" indent="-228600" defTabSz="931863" eaLnBrk="0" hangingPunct="0">
              <a:defRPr sz="2400">
                <a:solidFill>
                  <a:schemeClr val="tx1"/>
                </a:solidFill>
                <a:latin typeface="Arial" pitchFamily="34" charset="0"/>
                <a:ea typeface="ヒラギノ角ゴ Pro W3" pitchFamily="-84" charset="-128"/>
              </a:defRPr>
            </a:lvl4pPr>
            <a:lvl5pPr marL="2057400" indent="-228600" defTabSz="931863" eaLnBrk="0" hangingPunct="0">
              <a:defRPr sz="2400">
                <a:solidFill>
                  <a:schemeClr val="tx1"/>
                </a:solidFill>
                <a:latin typeface="Arial"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66A1E9AE-0B4B-4C76-8366-46E4808608CE}" type="slidenum">
              <a:rPr lang="en-US" altLang="sv-SE" sz="1200"/>
              <a:pPr/>
              <a:t>7</a:t>
            </a:fld>
            <a:endParaRPr lang="en-US" altLang="sv-SE"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Arial"/>
              <a:buNone/>
              <a:tabLst/>
              <a:defRPr/>
            </a:pPr>
            <a:r>
              <a:rPr lang="sv-SE" dirty="0"/>
              <a:t>I mitten av 1920-talet blev Harris aktivt involverad i Rotary igen och fungerade som </a:t>
            </a:r>
            <a:r>
              <a:rPr lang="sv-SE" b="1" dirty="0"/>
              <a:t>organisationens offentliga ansikte</a:t>
            </a:r>
            <a:r>
              <a:rPr lang="sv-SE" dirty="0"/>
              <a:t>. För att främja medlemskap och service deltog han i kongresser och besökte klubbar över hela världen, ofta tillsammans med sin fru Jean.</a:t>
            </a:r>
          </a:p>
          <a:p>
            <a:pPr marL="285750" indent="-285750">
              <a:buFont typeface="Arial"/>
              <a:buChar char="•"/>
            </a:pPr>
            <a:endParaRPr lang="sv-SE"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sz="1200" b="0" i="0" kern="1200" dirty="0">
                <a:solidFill>
                  <a:schemeClr val="tx1"/>
                </a:solidFill>
                <a:effectLst/>
                <a:latin typeface="Arial" pitchFamily="-107" charset="0"/>
                <a:ea typeface="ヒラギノ角ゴ Pro W3" pitchFamily="-107" charset="-128"/>
                <a:cs typeface="ヒラギノ角ゴ Pro W3" pitchFamily="-107" charset="-128"/>
              </a:rPr>
              <a:t>Paul och Jean började plantera vänskapsträd i sin trädgård i Chicago (</a:t>
            </a:r>
            <a:r>
              <a:rPr lang="sv-SE" sz="1200" b="0" i="0" kern="1200" dirty="0" err="1">
                <a:solidFill>
                  <a:schemeClr val="tx1"/>
                </a:solidFill>
                <a:effectLst/>
                <a:latin typeface="Arial" pitchFamily="-107" charset="0"/>
                <a:ea typeface="ヒラギノ角ゴ Pro W3" pitchFamily="-107" charset="-128"/>
                <a:cs typeface="ヒラギノ角ゴ Pro W3" pitchFamily="-107" charset="-128"/>
              </a:rPr>
              <a:t>Friendship</a:t>
            </a:r>
            <a:r>
              <a:rPr lang="sv-SE" sz="1200" b="0" i="0" kern="1200" dirty="0">
                <a:solidFill>
                  <a:schemeClr val="tx1"/>
                </a:solidFill>
                <a:effectLst/>
                <a:latin typeface="Arial" pitchFamily="-107" charset="0"/>
                <a:ea typeface="ヒラギノ角ゴ Pro W3" pitchFamily="-107" charset="-128"/>
                <a:cs typeface="ヒラギノ角ゴ Pro W3" pitchFamily="-107" charset="-128"/>
              </a:rPr>
              <a:t> garden) när de hade utländska rotarianer på besök. </a:t>
            </a:r>
          </a:p>
          <a:p>
            <a:pPr rtl="0"/>
            <a:r>
              <a:rPr lang="sv-SE" sz="1200" b="0" i="0" kern="1200" dirty="0">
                <a:solidFill>
                  <a:schemeClr val="tx1"/>
                </a:solidFill>
                <a:effectLst/>
                <a:latin typeface="Arial" pitchFamily="-107" charset="0"/>
                <a:ea typeface="ヒラギノ角ゴ Pro W3" pitchFamily="-107" charset="-128"/>
                <a:cs typeface="ヒラギノ角ゴ Pro W3" pitchFamily="-107" charset="-128"/>
              </a:rPr>
              <a:t>På de platser i världen som Paul Harris besökte</a:t>
            </a:r>
            <a:r>
              <a:rPr lang="sv-SE" sz="1200" b="0" i="0" kern="1200" baseline="0" dirty="0">
                <a:solidFill>
                  <a:schemeClr val="tx1"/>
                </a:solidFill>
                <a:effectLst/>
                <a:latin typeface="Arial" pitchFamily="-107" charset="0"/>
                <a:ea typeface="ヒラギノ角ゴ Pro W3" pitchFamily="-107" charset="-128"/>
                <a:cs typeface="ヒラギノ角ゴ Pro W3" pitchFamily="-107" charset="-128"/>
              </a:rPr>
              <a:t> brukade han plantera ett vänskapens träd. </a:t>
            </a:r>
            <a:endParaRPr lang="sv-SE" sz="1200" b="0" i="0" kern="1200" dirty="0">
              <a:solidFill>
                <a:schemeClr val="tx1"/>
              </a:solidFill>
              <a:effectLst/>
              <a:latin typeface="Arial" pitchFamily="-107" charset="0"/>
              <a:ea typeface="ヒラギノ角ゴ Pro W3" pitchFamily="-107" charset="-128"/>
              <a:cs typeface="ヒラギノ角ゴ Pro W3" pitchFamily="-107" charset="-128"/>
            </a:endParaRPr>
          </a:p>
          <a:p>
            <a:pPr rtl="0"/>
            <a:r>
              <a:rPr lang="sv-SE" sz="1200" b="0" i="0" kern="1200" dirty="0">
                <a:solidFill>
                  <a:schemeClr val="tx1"/>
                </a:solidFill>
                <a:effectLst/>
                <a:latin typeface="Arial" pitchFamily="-107" charset="0"/>
                <a:ea typeface="ヒラギノ角ゴ Pro W3" pitchFamily="-107" charset="-128"/>
                <a:cs typeface="ヒラギノ角ゴ Pro W3" pitchFamily="-107" charset="-128"/>
              </a:rPr>
              <a:t>Det enda officiella besök som Paul Harris gjorde i Sverige är ett besök i Göteborg Rotaryklubb. Det var den 29 augusti 1932, när klubben firade sitt 5-årsjubiléum på Trädgårdsföreningen där man då sammanträdde sommartid.</a:t>
            </a:r>
          </a:p>
          <a:p>
            <a:pPr rtl="0"/>
            <a:r>
              <a:rPr lang="sv-SE" sz="1200" b="0" i="0" kern="1200" dirty="0">
                <a:solidFill>
                  <a:schemeClr val="tx1"/>
                </a:solidFill>
                <a:effectLst/>
                <a:latin typeface="Arial" pitchFamily="-107" charset="0"/>
                <a:ea typeface="ヒラギノ角ゴ Pro W3" pitchFamily="-107" charset="-128"/>
                <a:cs typeface="ヒラギノ角ゴ Pro W3" pitchFamily="-107" charset="-128"/>
              </a:rPr>
              <a:t>Efter måltiden planterade Paul Harris en amerikansk ek som ett ’Vänskapens träd’. Eken finns kvar tillsammans med en minnestavla som fick sin nuvarande utformning i samband med klubbens 60-årsjubiléum 1987</a:t>
            </a:r>
          </a:p>
          <a:p>
            <a:pPr rtl="0"/>
            <a:endParaRPr lang="sv-SE" sz="1200" b="0" i="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To symbolize Rotary's ideal of international goodwill, I have Planted friendship trees on all the continents and many major islands. These trees stand as permanent reminders of the fact that Rotary stands for the grand ideal. Generations will rest in the shade of our trees, and birds will nest in their branches. All that</a:t>
            </a:r>
          </a:p>
          <a:p>
            <a:r>
              <a:rPr lang="en-US"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can be truthfully said of these tree plantings is that they are gestures of goodwill, but in this world of international strife even gestures may bear their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blessings</a:t>
            </a:r>
            <a:endPar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endParaRPr>
          </a:p>
          <a:p>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Radio </a:t>
            </a:r>
            <a:r>
              <a:rPr lang="sv-SE" sz="1200" b="0" i="0" u="none" strike="noStrike" kern="1200" baseline="0" dirty="0" err="1">
                <a:solidFill>
                  <a:schemeClr val="tx1"/>
                </a:solidFill>
                <a:latin typeface="Arial" pitchFamily="-107" charset="0"/>
                <a:ea typeface="ヒラギノ角ゴ Pro W3" pitchFamily="-107" charset="-128"/>
                <a:cs typeface="ヒラギノ角ゴ Pro W3" pitchFamily="-107" charset="-128"/>
              </a:rPr>
              <a:t>broadcast,February</a:t>
            </a:r>
            <a:r>
              <a:rPr lang="sv-SE"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 21,1940</a:t>
            </a:r>
          </a:p>
          <a:p>
            <a:r>
              <a:rPr lang="en-US" b="0" i="0" dirty="0">
                <a:solidFill>
                  <a:srgbClr val="39424A"/>
                </a:solidFill>
                <a:effectLst/>
                <a:latin typeface="Open Sans"/>
              </a:rPr>
              <a:t>Not all of the trees were planted outside the United States. The </a:t>
            </a:r>
            <a:r>
              <a:rPr lang="en-US" b="0" i="0" dirty="0" err="1">
                <a:solidFill>
                  <a:srgbClr val="39424A"/>
                </a:solidFill>
                <a:effectLst/>
                <a:latin typeface="Open Sans"/>
              </a:rPr>
              <a:t>Harrises</a:t>
            </a:r>
            <a:r>
              <a:rPr lang="en-US" b="0" i="0" dirty="0">
                <a:solidFill>
                  <a:srgbClr val="39424A"/>
                </a:solidFill>
                <a:effectLst/>
                <a:latin typeface="Open Sans"/>
              </a:rPr>
              <a:t> often entertained visiting Rotarians and dignitaries in their Chicago home and planted trees with their guests to mark the occasion. They called the garden their Friendship Garden. </a:t>
            </a:r>
            <a:endParaRPr lang="sv-SE" sz="1200" b="0" i="0" kern="1200" dirty="0">
              <a:solidFill>
                <a:schemeClr val="tx1"/>
              </a:solidFill>
              <a:effectLst/>
              <a:latin typeface="Arial" pitchFamily="-107" charset="0"/>
              <a:ea typeface="ヒラギノ角ゴ Pro W3" pitchFamily="-107" charset="-128"/>
              <a:cs typeface="ヒラギノ角ゴ Pro W3" pitchFamily="-107" charset="-128"/>
            </a:endParaRPr>
          </a:p>
          <a:p>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8</a:t>
            </a:fld>
            <a:endParaRPr lang="en-US" altLang="sv-SE"/>
          </a:p>
        </p:txBody>
      </p:sp>
    </p:spTree>
    <p:extLst>
      <p:ext uri="{BB962C8B-B14F-4D97-AF65-F5344CB8AC3E}">
        <p14:creationId xmlns:p14="http://schemas.microsoft.com/office/powerpoint/2010/main" val="414957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Rotaryhjulet</a:t>
            </a:r>
            <a:r>
              <a:rPr lang="sv-SE" baseline="0" dirty="0"/>
              <a:t> har tryckts på frimärken i mer än 100 länder</a:t>
            </a:r>
            <a:endParaRPr lang="sv-SE" dirty="0"/>
          </a:p>
        </p:txBody>
      </p:sp>
      <p:sp>
        <p:nvSpPr>
          <p:cNvPr id="4" name="Platshållare för bildnummer 3"/>
          <p:cNvSpPr>
            <a:spLocks noGrp="1"/>
          </p:cNvSpPr>
          <p:nvPr>
            <p:ph type="sldNum" sz="quarter" idx="10"/>
          </p:nvPr>
        </p:nvSpPr>
        <p:spPr/>
        <p:txBody>
          <a:bodyPr/>
          <a:lstStyle/>
          <a:p>
            <a:fld id="{584D3BFD-9871-476B-ACA7-879926E0CE46}" type="slidenum">
              <a:rPr lang="en-US" altLang="sv-SE" smtClean="0"/>
              <a:pPr/>
              <a:t>9</a:t>
            </a:fld>
            <a:endParaRPr lang="en-US" altLang="sv-SE"/>
          </a:p>
        </p:txBody>
      </p:sp>
    </p:spTree>
    <p:extLst>
      <p:ext uri="{BB962C8B-B14F-4D97-AF65-F5344CB8AC3E}">
        <p14:creationId xmlns:p14="http://schemas.microsoft.com/office/powerpoint/2010/main" val="244252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4D3BFD-9871-476B-ACA7-879926E0CE46}" type="slidenum">
              <a:rPr lang="en-US" altLang="sv-SE" smtClean="0"/>
              <a:pPr/>
              <a:t>10</a:t>
            </a:fld>
            <a:endParaRPr lang="en-US" altLang="sv-SE"/>
          </a:p>
        </p:txBody>
      </p:sp>
    </p:spTree>
    <p:extLst>
      <p:ext uri="{BB962C8B-B14F-4D97-AF65-F5344CB8AC3E}">
        <p14:creationId xmlns:p14="http://schemas.microsoft.com/office/powerpoint/2010/main" val="91394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sv-SE"/>
              <a:t>Klicka här för att ändra format</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dirty="0"/>
          </a:p>
        </p:txBody>
      </p:sp>
    </p:spTree>
    <p:extLst>
      <p:ext uri="{BB962C8B-B14F-4D97-AF65-F5344CB8AC3E}">
        <p14:creationId xmlns:p14="http://schemas.microsoft.com/office/powerpoint/2010/main" val="17568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56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58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ctr">
              <a:defRPr sz="2000">
                <a:solidFill>
                  <a:schemeClr val="bg1"/>
                </a:solidFill>
                <a:latin typeface="Arial Narrow"/>
                <a:cs typeface="Arial Narrow"/>
              </a:defRPr>
            </a:lvl1pPr>
          </a:lstStyle>
          <a:p>
            <a:r>
              <a:rPr lang="sv-SE" dirty="0"/>
              <a:t>Klicka här för att ändra format</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242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8943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3"/>
          <p:cNvSpPr>
            <a:spLocks noChangeArrowheads="1"/>
          </p:cNvSpPr>
          <p:nvPr userDrawn="1"/>
        </p:nvSpPr>
        <p:spPr bwMode="auto">
          <a:xfrm>
            <a:off x="-76200" y="457200"/>
            <a:ext cx="9296400" cy="53340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ctr">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2800">
                <a:solidFill>
                  <a:srgbClr val="FFFFFF"/>
                </a:solidFill>
                <a:latin typeface="Georgia"/>
                <a:cs typeface="Georgia"/>
              </a:defRPr>
            </a:lvl1pPr>
            <a:lvl2pPr>
              <a:defRPr sz="2400">
                <a:solidFill>
                  <a:srgbClr val="FFFFFF"/>
                </a:solidFill>
                <a:latin typeface="Georgia"/>
                <a:cs typeface="Georgia"/>
              </a:defRPr>
            </a:lvl2pPr>
            <a:lvl3pPr>
              <a:defRPr sz="2000">
                <a:solidFill>
                  <a:srgbClr val="FFFFFF"/>
                </a:solidFill>
                <a:latin typeface="Georgia"/>
                <a:cs typeface="Georgia"/>
              </a:defRPr>
            </a:lvl3pPr>
            <a:lvl4pPr>
              <a:defRPr sz="1600">
                <a:solidFill>
                  <a:srgbClr val="FFFFFF"/>
                </a:solidFill>
                <a:latin typeface="Georgia"/>
                <a:cs typeface="Georgia"/>
              </a:defRPr>
            </a:lvl4pPr>
            <a:lvl5pPr>
              <a:defRPr sz="1400">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979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805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17458F"/>
                </a:solidFill>
              </a:defRPr>
            </a:lvl1pPr>
            <a:lvl2pPr>
              <a:defRPr sz="2400">
                <a:solidFill>
                  <a:srgbClr val="17458F"/>
                </a:solidFill>
              </a:defRPr>
            </a:lvl2pPr>
            <a:lvl3pPr>
              <a:defRPr sz="2000">
                <a:solidFill>
                  <a:srgbClr val="17458F"/>
                </a:solidFill>
              </a:defRPr>
            </a:lvl3pPr>
            <a:lvl4pPr>
              <a:defRPr sz="1800">
                <a:solidFill>
                  <a:srgbClr val="17458F"/>
                </a:solidFill>
              </a:defRPr>
            </a:lvl4pPr>
            <a:lvl5pPr>
              <a:defRPr sz="1800">
                <a:solidFill>
                  <a:srgbClr val="17458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p:cNvSpPr>
            <a:spLocks noGrp="1"/>
          </p:cNvSpPr>
          <p:nvPr>
            <p:ph type="title"/>
          </p:nvPr>
        </p:nvSpPr>
        <p:spPr>
          <a:xfrm>
            <a:off x="457200" y="274638"/>
            <a:ext cx="7391400" cy="487362"/>
          </a:xfrm>
          <a:prstGeom prst="rect">
            <a:avLst/>
          </a:prstGeom>
        </p:spPr>
        <p:txBody>
          <a:bodyPr vert="horz" lIns="91440" tIns="45720" rIns="91440" bIns="45720" rtlCol="0" anchor="t">
            <a:normAutofit/>
          </a:bodyPr>
          <a:lstStyle>
            <a:lvl1pPr>
              <a:defRPr sz="1800"/>
            </a:lvl1pPr>
          </a:lstStyle>
          <a:p>
            <a:r>
              <a:rPr lang="en-US" dirty="0"/>
              <a:t>CLICK TO EDIT MASTER TITLE STYLE</a:t>
            </a:r>
          </a:p>
        </p:txBody>
      </p:sp>
    </p:spTree>
    <p:extLst>
      <p:ext uri="{BB962C8B-B14F-4D97-AF65-F5344CB8AC3E}">
        <p14:creationId xmlns:p14="http://schemas.microsoft.com/office/powerpoint/2010/main" val="654037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3074" name="Picture 3"/>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3" r:id="rId3"/>
    <p:sldLayoutId id="2147483787"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0" y="476672"/>
            <a:ext cx="9144000" cy="584775"/>
          </a:xfrm>
          <a:prstGeom prst="rect">
            <a:avLst/>
          </a:prstGeom>
          <a:noFill/>
        </p:spPr>
        <p:txBody>
          <a:bodyPr wrap="square" rtlCol="0">
            <a:spAutoFit/>
          </a:bodyPr>
          <a:lstStyle/>
          <a:p>
            <a:pPr algn="ctr"/>
            <a:r>
              <a:rPr lang="sv-SE" sz="3200" b="1" dirty="0">
                <a:solidFill>
                  <a:schemeClr val="bg1"/>
                </a:solidFill>
              </a:rPr>
              <a:t>Rotarys födelsedag 23 februari</a:t>
            </a:r>
          </a:p>
        </p:txBody>
      </p:sp>
      <p:pic>
        <p:nvPicPr>
          <p:cNvPr id="7" name="Bildobjekt 6" descr="En bild som visar lampa&#10;&#10;Automatiskt genererad beskrivning">
            <a:extLst>
              <a:ext uri="{FF2B5EF4-FFF2-40B4-BE49-F238E27FC236}">
                <a16:creationId xmlns:a16="http://schemas.microsoft.com/office/drawing/2014/main" id="{26459DCE-82D6-47EE-AFC7-28FB0DE276B9}"/>
              </a:ext>
            </a:extLst>
          </p:cNvPr>
          <p:cNvPicPr>
            <a:picLocks noChangeAspect="1"/>
          </p:cNvPicPr>
          <p:nvPr/>
        </p:nvPicPr>
        <p:blipFill>
          <a:blip r:embed="rId3"/>
          <a:stretch>
            <a:fillRect/>
          </a:stretch>
        </p:blipFill>
        <p:spPr>
          <a:xfrm>
            <a:off x="755576" y="1061447"/>
            <a:ext cx="5019905" cy="4916249"/>
          </a:xfrm>
          <a:prstGeom prst="rect">
            <a:avLst/>
          </a:prstGeom>
        </p:spPr>
      </p:pic>
      <p:sp>
        <p:nvSpPr>
          <p:cNvPr id="2" name="textruta 1">
            <a:extLst>
              <a:ext uri="{FF2B5EF4-FFF2-40B4-BE49-F238E27FC236}">
                <a16:creationId xmlns:a16="http://schemas.microsoft.com/office/drawing/2014/main" id="{12F15063-7389-4667-906F-EF421F54B3AB}"/>
              </a:ext>
            </a:extLst>
          </p:cNvPr>
          <p:cNvSpPr txBox="1"/>
          <p:nvPr/>
        </p:nvSpPr>
        <p:spPr>
          <a:xfrm>
            <a:off x="5940152" y="3519571"/>
            <a:ext cx="2592288" cy="892552"/>
          </a:xfrm>
          <a:prstGeom prst="rect">
            <a:avLst/>
          </a:prstGeom>
          <a:noFill/>
        </p:spPr>
        <p:txBody>
          <a:bodyPr wrap="square" rtlCol="0">
            <a:spAutoFit/>
          </a:bodyPr>
          <a:lstStyle/>
          <a:p>
            <a:pPr algn="ctr"/>
            <a:r>
              <a:rPr lang="sv-SE" b="1" dirty="0">
                <a:solidFill>
                  <a:schemeClr val="bg1"/>
                </a:solidFill>
              </a:rPr>
              <a:t>SWISH  </a:t>
            </a:r>
            <a:br>
              <a:rPr lang="sv-SE" b="1" dirty="0">
                <a:solidFill>
                  <a:schemeClr val="bg1"/>
                </a:solidFill>
              </a:rPr>
            </a:br>
            <a:r>
              <a:rPr lang="sv-SE" sz="2800" b="1" dirty="0">
                <a:solidFill>
                  <a:schemeClr val="bg1"/>
                </a:solidFill>
                <a:cs typeface="Arial" panose="020B0604020202020204" pitchFamily="34" charset="0"/>
              </a:rPr>
              <a:t>123 </a:t>
            </a:r>
            <a:r>
              <a:rPr lang="sv-SE" sz="2800" b="1" i="0" dirty="0">
                <a:solidFill>
                  <a:schemeClr val="bg1"/>
                </a:solidFill>
                <a:effectLst/>
                <a:cs typeface="Arial" panose="020B0604020202020204" pitchFamily="34" charset="0"/>
              </a:rPr>
              <a:t>425 9701</a:t>
            </a:r>
            <a:endParaRPr lang="sv-SE" b="1" dirty="0">
              <a:solidFill>
                <a:schemeClr val="bg1"/>
              </a:solidFill>
              <a:cs typeface="Arial" panose="020B0604020202020204" pitchFamily="34" charset="0"/>
            </a:endParaRPr>
          </a:p>
        </p:txBody>
      </p:sp>
    </p:spTree>
    <p:extLst>
      <p:ext uri="{BB962C8B-B14F-4D97-AF65-F5344CB8AC3E}">
        <p14:creationId xmlns:p14="http://schemas.microsoft.com/office/powerpoint/2010/main" val="228297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idx="1"/>
          </p:nvPr>
        </p:nvSpPr>
        <p:spPr>
          <a:xfrm>
            <a:off x="395536" y="1700808"/>
            <a:ext cx="8229600" cy="4525963"/>
          </a:xfrm>
        </p:spPr>
        <p:txBody>
          <a:bodyPr/>
          <a:lstStyle/>
          <a:p>
            <a:pPr marL="0" indent="0" algn="ctr">
              <a:lnSpc>
                <a:spcPct val="150000"/>
              </a:lnSpc>
              <a:buNone/>
            </a:pPr>
            <a:r>
              <a:rPr lang="en-US" sz="3200" dirty="0"/>
              <a:t>It is reasonable to expect </a:t>
            </a:r>
          </a:p>
          <a:p>
            <a:pPr marL="0" indent="0" algn="ctr">
              <a:lnSpc>
                <a:spcPct val="150000"/>
              </a:lnSpc>
              <a:buNone/>
            </a:pPr>
            <a:r>
              <a:rPr lang="en-US" sz="3200" dirty="0"/>
              <a:t>that it will be fashionable some day </a:t>
            </a:r>
          </a:p>
          <a:p>
            <a:pPr marL="0" indent="0" algn="ctr">
              <a:lnSpc>
                <a:spcPct val="150000"/>
              </a:lnSpc>
              <a:buNone/>
            </a:pPr>
            <a:r>
              <a:rPr lang="en-US" sz="3200" dirty="0"/>
              <a:t>to build lives instead of fortunes.</a:t>
            </a:r>
          </a:p>
          <a:p>
            <a:pPr marL="0" indent="0" algn="ctr">
              <a:lnSpc>
                <a:spcPct val="150000"/>
              </a:lnSpc>
              <a:buNone/>
            </a:pPr>
            <a:r>
              <a:rPr lang="sv-SE" sz="3200" dirty="0"/>
              <a:t>							</a:t>
            </a:r>
            <a:r>
              <a:rPr lang="sv-SE" sz="2000" dirty="0"/>
              <a:t>THE ROTARIAN, </a:t>
            </a:r>
          </a:p>
          <a:p>
            <a:pPr marL="0" indent="0" algn="ctr">
              <a:lnSpc>
                <a:spcPct val="150000"/>
              </a:lnSpc>
              <a:buNone/>
            </a:pPr>
            <a:r>
              <a:rPr lang="sv-SE" sz="2000" dirty="0"/>
              <a:t>							August 1921</a:t>
            </a:r>
          </a:p>
        </p:txBody>
      </p:sp>
    </p:spTree>
    <p:extLst>
      <p:ext uri="{BB962C8B-B14F-4D97-AF65-F5344CB8AC3E}">
        <p14:creationId xmlns:p14="http://schemas.microsoft.com/office/powerpoint/2010/main" val="245640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53946" y="1600200"/>
            <a:ext cx="4260327" cy="4525963"/>
          </a:xfrm>
        </p:spPr>
        <p:txBody>
          <a:bodyPr>
            <a:normAutofit/>
          </a:bodyPr>
          <a:lstStyle/>
          <a:p>
            <a:pPr marL="0" indent="0">
              <a:buFont typeface="Arial" pitchFamily="34" charset="0"/>
              <a:buNone/>
            </a:pPr>
            <a:r>
              <a:rPr lang="sv-SE" altLang="en-US" sz="2600" dirty="0">
                <a:solidFill>
                  <a:schemeClr val="bg1"/>
                </a:solidFill>
                <a:latin typeface="Georgia" pitchFamily="18" charset="0"/>
                <a:ea typeface="ＭＳ Ｐゴシック" pitchFamily="34" charset="-128"/>
              </a:rPr>
              <a:t>Det verkar synnerligen lämplig att vi ska ta emot donationer för att kunna göra gott i världen,  med välgörenhet, utbildning eller andra sätt för samhällets utveckling ...</a:t>
            </a:r>
            <a:br>
              <a:rPr lang="en-US" altLang="en-US" sz="2600" dirty="0">
                <a:solidFill>
                  <a:schemeClr val="bg1"/>
                </a:solidFill>
                <a:latin typeface="Georgia" pitchFamily="18" charset="0"/>
                <a:ea typeface="ＭＳ Ｐゴシック" pitchFamily="34" charset="-128"/>
              </a:rPr>
            </a:br>
            <a:r>
              <a:rPr lang="en-US" altLang="en-US" sz="2600" dirty="0">
                <a:solidFill>
                  <a:schemeClr val="bg1"/>
                </a:solidFill>
                <a:latin typeface="Georgia" pitchFamily="18" charset="0"/>
                <a:ea typeface="ＭＳ Ｐゴシック" pitchFamily="34" charset="-128"/>
              </a:rPr>
              <a:t>		— Arch </a:t>
            </a:r>
            <a:r>
              <a:rPr lang="en-US" altLang="en-US" sz="2600" dirty="0" err="1">
                <a:solidFill>
                  <a:schemeClr val="bg1"/>
                </a:solidFill>
                <a:latin typeface="Georgia" pitchFamily="18" charset="0"/>
                <a:ea typeface="ＭＳ Ｐゴシック" pitchFamily="34" charset="-128"/>
              </a:rPr>
              <a:t>Klumph</a:t>
            </a:r>
            <a:r>
              <a:rPr lang="en-US" altLang="en-US" sz="2600" dirty="0">
                <a:solidFill>
                  <a:schemeClr val="bg1"/>
                </a:solidFill>
                <a:latin typeface="Georgia" pitchFamily="18" charset="0"/>
                <a:ea typeface="ＭＳ Ｐゴシック" pitchFamily="34" charset="-128"/>
              </a:rPr>
              <a:t>, 1917</a:t>
            </a:r>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4839423" y="1687512"/>
            <a:ext cx="3567977" cy="4438651"/>
          </a:xfrm>
        </p:spPr>
      </p:pic>
      <p:sp>
        <p:nvSpPr>
          <p:cNvPr id="3" name="Title 2"/>
          <p:cNvSpPr>
            <a:spLocks noGrp="1"/>
          </p:cNvSpPr>
          <p:nvPr>
            <p:ph type="title"/>
          </p:nvPr>
        </p:nvSpPr>
        <p:spPr>
          <a:xfrm>
            <a:off x="384632" y="192999"/>
            <a:ext cx="7391400" cy="487362"/>
          </a:xfrm>
        </p:spPr>
        <p:txBody>
          <a:bodyPr>
            <a:noAutofit/>
          </a:bodyPr>
          <a:lstStyle/>
          <a:p>
            <a:r>
              <a:rPr lang="en-US" altLang="en-US" sz="3200" cap="all" dirty="0">
                <a:solidFill>
                  <a:schemeClr val="bg1"/>
                </a:solidFill>
                <a:latin typeface="Arial Narrow" pitchFamily="34" charset="0"/>
                <a:ea typeface="ＭＳ Ｐゴシック" pitchFamily="34" charset="-128"/>
              </a:rPr>
              <a:t>Arch </a:t>
            </a:r>
            <a:r>
              <a:rPr lang="en-US" altLang="en-US" sz="3200" cap="all" dirty="0" err="1">
                <a:solidFill>
                  <a:schemeClr val="bg1"/>
                </a:solidFill>
                <a:latin typeface="Arial Narrow" pitchFamily="34" charset="0"/>
                <a:ea typeface="ＭＳ Ｐゴシック" pitchFamily="34" charset="-128"/>
              </a:rPr>
              <a:t>Klumphs</a:t>
            </a:r>
            <a:r>
              <a:rPr lang="en-US" altLang="en-US" sz="3200" cap="all" dirty="0">
                <a:solidFill>
                  <a:schemeClr val="bg1"/>
                </a:solidFill>
                <a:latin typeface="Arial Narrow" pitchFamily="34" charset="0"/>
                <a:ea typeface="ＭＳ Ｐゴシック" pitchFamily="34" charset="-128"/>
              </a:rPr>
              <a:t> Vision — 1917 I  Atlanta</a:t>
            </a:r>
            <a:endParaRPr lang="en-US" sz="3200" cap="all" dirty="0">
              <a:solidFill>
                <a:schemeClr val="bg1"/>
              </a:solidFill>
            </a:endParaRPr>
          </a:p>
        </p:txBody>
      </p:sp>
    </p:spTree>
    <p:extLst>
      <p:ext uri="{BB962C8B-B14F-4D97-AF65-F5344CB8AC3E}">
        <p14:creationId xmlns:p14="http://schemas.microsoft.com/office/powerpoint/2010/main" val="321616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1000" y="457200"/>
            <a:ext cx="8763000" cy="533400"/>
          </a:xfrm>
        </p:spPr>
        <p:txBody>
          <a:bodyPr/>
          <a:lstStyle/>
          <a:p>
            <a:r>
              <a:rPr lang="sv-SE" dirty="0"/>
              <a:t>PAUL HARRIS 1945:</a:t>
            </a:r>
          </a:p>
        </p:txBody>
      </p:sp>
      <p:sp>
        <p:nvSpPr>
          <p:cNvPr id="3" name="Platshållare för innehåll 2"/>
          <p:cNvSpPr>
            <a:spLocks noGrp="1"/>
          </p:cNvSpPr>
          <p:nvPr>
            <p:ph idx="1"/>
          </p:nvPr>
        </p:nvSpPr>
        <p:spPr>
          <a:xfrm>
            <a:off x="179512" y="1219200"/>
            <a:ext cx="4392488" cy="4525963"/>
          </a:xfrm>
        </p:spPr>
        <p:txBody>
          <a:bodyPr/>
          <a:lstStyle/>
          <a:p>
            <a:pPr marL="0" indent="0" algn="ctr">
              <a:buNone/>
            </a:pPr>
            <a:endParaRPr lang="sv-SE" dirty="0"/>
          </a:p>
          <a:p>
            <a:pPr marL="0" indent="0" algn="ctr">
              <a:buNone/>
            </a:pPr>
            <a:r>
              <a:rPr lang="sv-SE" dirty="0"/>
              <a:t>”It is </a:t>
            </a:r>
            <a:r>
              <a:rPr lang="sv-SE" dirty="0" err="1"/>
              <a:t>true</a:t>
            </a:r>
            <a:r>
              <a:rPr lang="sv-SE" dirty="0"/>
              <a:t> </a:t>
            </a:r>
          </a:p>
          <a:p>
            <a:pPr marL="0" indent="0" algn="ctr">
              <a:buNone/>
            </a:pPr>
            <a:r>
              <a:rPr lang="sv-SE" dirty="0" err="1"/>
              <a:t>that</a:t>
            </a:r>
            <a:r>
              <a:rPr lang="sv-SE" dirty="0"/>
              <a:t> the </a:t>
            </a:r>
            <a:r>
              <a:rPr lang="sv-SE" dirty="0" err="1"/>
              <a:t>way</a:t>
            </a:r>
            <a:r>
              <a:rPr lang="sv-SE" dirty="0"/>
              <a:t> to </a:t>
            </a:r>
            <a:r>
              <a:rPr lang="sv-SE" dirty="0" err="1"/>
              <a:t>war</a:t>
            </a:r>
            <a:endParaRPr lang="sv-SE" dirty="0"/>
          </a:p>
          <a:p>
            <a:pPr marL="0" indent="0" algn="ctr">
              <a:buNone/>
            </a:pPr>
            <a:r>
              <a:rPr lang="sv-SE" dirty="0"/>
              <a:t> is a </a:t>
            </a:r>
            <a:r>
              <a:rPr lang="sv-SE" dirty="0" err="1"/>
              <a:t>well-paved</a:t>
            </a:r>
            <a:r>
              <a:rPr lang="sv-SE" dirty="0"/>
              <a:t> </a:t>
            </a:r>
            <a:r>
              <a:rPr lang="sv-SE" dirty="0" err="1"/>
              <a:t>highway</a:t>
            </a:r>
            <a:r>
              <a:rPr lang="sv-SE" dirty="0"/>
              <a:t> </a:t>
            </a:r>
          </a:p>
          <a:p>
            <a:pPr marL="0" indent="0" algn="ctr">
              <a:buNone/>
            </a:pPr>
            <a:r>
              <a:rPr lang="sv-SE" dirty="0"/>
              <a:t>and </a:t>
            </a:r>
          </a:p>
          <a:p>
            <a:pPr marL="0" indent="0" algn="ctr">
              <a:buNone/>
            </a:pPr>
            <a:r>
              <a:rPr lang="sv-SE" dirty="0" err="1"/>
              <a:t>that</a:t>
            </a:r>
            <a:r>
              <a:rPr lang="sv-SE" dirty="0"/>
              <a:t> the </a:t>
            </a:r>
            <a:r>
              <a:rPr lang="sv-SE" dirty="0" err="1"/>
              <a:t>way</a:t>
            </a:r>
            <a:r>
              <a:rPr lang="sv-SE" dirty="0"/>
              <a:t> </a:t>
            </a:r>
            <a:r>
              <a:rPr lang="sv-SE" dirty="0" err="1"/>
              <a:t>to</a:t>
            </a:r>
            <a:r>
              <a:rPr lang="sv-SE" dirty="0"/>
              <a:t> </a:t>
            </a:r>
            <a:r>
              <a:rPr lang="sv-SE" dirty="0" err="1"/>
              <a:t>peace</a:t>
            </a:r>
            <a:r>
              <a:rPr lang="sv-SE" dirty="0"/>
              <a:t> </a:t>
            </a:r>
          </a:p>
          <a:p>
            <a:pPr marL="0" indent="0" algn="ctr">
              <a:buNone/>
            </a:pPr>
            <a:r>
              <a:rPr lang="sv-SE" dirty="0"/>
              <a:t>is still a </a:t>
            </a:r>
            <a:r>
              <a:rPr lang="sv-SE" dirty="0" err="1"/>
              <a:t>wilderness</a:t>
            </a:r>
            <a:r>
              <a:rPr lang="sv-SE" dirty="0"/>
              <a:t>.”</a:t>
            </a:r>
          </a:p>
          <a:p>
            <a:pPr algn="ctr"/>
            <a:endParaRPr lang="sv-S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6057" y="1628800"/>
            <a:ext cx="4597943" cy="41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96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PAUL HARRIS FELLOW</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7350" y="1479122"/>
            <a:ext cx="28670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ruta 4"/>
          <p:cNvSpPr txBox="1"/>
          <p:nvPr/>
        </p:nvSpPr>
        <p:spPr>
          <a:xfrm>
            <a:off x="1040367" y="1696352"/>
            <a:ext cx="5112568" cy="2554545"/>
          </a:xfrm>
          <a:prstGeom prst="rect">
            <a:avLst/>
          </a:prstGeom>
          <a:noFill/>
        </p:spPr>
        <p:txBody>
          <a:bodyPr wrap="square" rtlCol="0">
            <a:spAutoFit/>
          </a:bodyPr>
          <a:lstStyle/>
          <a:p>
            <a:r>
              <a:rPr lang="sv-SE" sz="3200" dirty="0">
                <a:solidFill>
                  <a:schemeClr val="bg1"/>
                </a:solidFill>
              </a:rPr>
              <a:t>1.000 dollar </a:t>
            </a:r>
          </a:p>
          <a:p>
            <a:r>
              <a:rPr lang="sv-SE" sz="3200" dirty="0">
                <a:solidFill>
                  <a:schemeClr val="bg1"/>
                </a:solidFill>
              </a:rPr>
              <a:t>inbetalda till</a:t>
            </a:r>
          </a:p>
          <a:p>
            <a:r>
              <a:rPr lang="sv-SE" sz="3200" dirty="0">
                <a:solidFill>
                  <a:schemeClr val="bg1"/>
                </a:solidFill>
              </a:rPr>
              <a:t>Rotary Foundation</a:t>
            </a:r>
          </a:p>
          <a:p>
            <a:r>
              <a:rPr lang="sv-SE" sz="3200" dirty="0">
                <a:solidFill>
                  <a:schemeClr val="bg1"/>
                </a:solidFill>
              </a:rPr>
              <a:t>från klubb eller  </a:t>
            </a:r>
            <a:br>
              <a:rPr lang="sv-SE" sz="3200" dirty="0">
                <a:solidFill>
                  <a:schemeClr val="bg1"/>
                </a:solidFill>
              </a:rPr>
            </a:br>
            <a:r>
              <a:rPr lang="sv-SE" sz="3200" dirty="0">
                <a:solidFill>
                  <a:schemeClr val="bg1"/>
                </a:solidFill>
              </a:rPr>
              <a:t>enskild medlem.</a:t>
            </a:r>
          </a:p>
        </p:txBody>
      </p:sp>
    </p:spTree>
    <p:extLst>
      <p:ext uri="{BB962C8B-B14F-4D97-AF65-F5344CB8AC3E}">
        <p14:creationId xmlns:p14="http://schemas.microsoft.com/office/powerpoint/2010/main" val="39082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A80BBC-922B-4CBE-9DDB-ABDB6E8935C0}"/>
              </a:ext>
            </a:extLst>
          </p:cNvPr>
          <p:cNvSpPr>
            <a:spLocks noGrp="1"/>
          </p:cNvSpPr>
          <p:nvPr>
            <p:ph type="title"/>
          </p:nvPr>
        </p:nvSpPr>
        <p:spPr/>
        <p:txBody>
          <a:bodyPr/>
          <a:lstStyle/>
          <a:p>
            <a:pPr algn="l"/>
            <a:r>
              <a:rPr lang="sv-SE" dirty="0"/>
              <a:t>TILL PAUL HARRIS MINNE</a:t>
            </a:r>
          </a:p>
        </p:txBody>
      </p:sp>
      <p:sp>
        <p:nvSpPr>
          <p:cNvPr id="3" name="Platshållare för innehåll 2">
            <a:extLst>
              <a:ext uri="{FF2B5EF4-FFF2-40B4-BE49-F238E27FC236}">
                <a16:creationId xmlns:a16="http://schemas.microsoft.com/office/drawing/2014/main" id="{21CD0F2E-39AB-4F63-9D47-FC085E0EA8EF}"/>
              </a:ext>
            </a:extLst>
          </p:cNvPr>
          <p:cNvSpPr>
            <a:spLocks noGrp="1"/>
          </p:cNvSpPr>
          <p:nvPr>
            <p:ph idx="1"/>
          </p:nvPr>
        </p:nvSpPr>
        <p:spPr>
          <a:xfrm>
            <a:off x="360600" y="2393890"/>
            <a:ext cx="3813826" cy="2497832"/>
          </a:xfrm>
        </p:spPr>
        <p:txBody>
          <a:bodyPr/>
          <a:lstStyle/>
          <a:p>
            <a:pPr marL="0" indent="0" algn="ctr">
              <a:buNone/>
            </a:pPr>
            <a:r>
              <a:rPr lang="sv-SE" dirty="0"/>
              <a:t>Internationell förståelse, goodwill och fred.</a:t>
            </a:r>
          </a:p>
        </p:txBody>
      </p:sp>
      <p:pic>
        <p:nvPicPr>
          <p:cNvPr id="4" name="Bildobjekt 2" descr="En bild som visar inomhus, golv&#10;&#10;Beskrivning genererad med hög exakthet">
            <a:extLst>
              <a:ext uri="{FF2B5EF4-FFF2-40B4-BE49-F238E27FC236}">
                <a16:creationId xmlns:a16="http://schemas.microsoft.com/office/drawing/2014/main" id="{3C4B1139-4681-4DC2-AB75-A239813C97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4979" y="457200"/>
            <a:ext cx="4443782" cy="592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75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sv-SE" dirty="0">
                <a:latin typeface="Arial Narrow" pitchFamily="34" charset="0"/>
              </a:rPr>
              <a:t>PAUL HARRIS:</a:t>
            </a:r>
          </a:p>
        </p:txBody>
      </p:sp>
      <p:sp>
        <p:nvSpPr>
          <p:cNvPr id="2" name="Platshållare för innehåll 1"/>
          <p:cNvSpPr>
            <a:spLocks noGrp="1"/>
          </p:cNvSpPr>
          <p:nvPr>
            <p:ph idx="1"/>
          </p:nvPr>
        </p:nvSpPr>
        <p:spPr>
          <a:xfrm>
            <a:off x="914400" y="1052736"/>
            <a:ext cx="8229600" cy="4525963"/>
          </a:xfrm>
        </p:spPr>
        <p:txBody>
          <a:bodyPr/>
          <a:lstStyle/>
          <a:p>
            <a:pPr marL="0" indent="0">
              <a:buNone/>
            </a:pPr>
            <a:r>
              <a:rPr lang="sv-SE" dirty="0"/>
              <a:t>”..my </a:t>
            </a:r>
            <a:r>
              <a:rPr lang="sv-SE" dirty="0" err="1"/>
              <a:t>hope</a:t>
            </a:r>
            <a:r>
              <a:rPr lang="sv-SE" dirty="0"/>
              <a:t> for the </a:t>
            </a:r>
            <a:r>
              <a:rPr lang="sv-SE" dirty="0" err="1"/>
              <a:t>future</a:t>
            </a:r>
            <a:r>
              <a:rPr lang="sv-SE" dirty="0"/>
              <a:t> is </a:t>
            </a:r>
            <a:r>
              <a:rPr lang="sv-SE" dirty="0" err="1"/>
              <a:t>that</a:t>
            </a:r>
            <a:r>
              <a:rPr lang="sv-SE" dirty="0"/>
              <a:t> Rotarians </a:t>
            </a:r>
          </a:p>
          <a:p>
            <a:pPr marL="0" indent="0">
              <a:buNone/>
            </a:pPr>
            <a:r>
              <a:rPr lang="sv-SE" dirty="0" err="1"/>
              <a:t>will</a:t>
            </a:r>
            <a:r>
              <a:rPr lang="sv-SE" dirty="0"/>
              <a:t> </a:t>
            </a:r>
            <a:r>
              <a:rPr lang="sv-SE" dirty="0" err="1"/>
              <a:t>continue</a:t>
            </a:r>
            <a:r>
              <a:rPr lang="sv-SE" dirty="0"/>
              <a:t> </a:t>
            </a:r>
            <a:r>
              <a:rPr lang="sv-SE" dirty="0" err="1"/>
              <a:t>to</a:t>
            </a:r>
            <a:r>
              <a:rPr lang="sv-SE" dirty="0"/>
              <a:t> be </a:t>
            </a:r>
            <a:r>
              <a:rPr lang="sv-SE" dirty="0" err="1"/>
              <a:t>ambassadors</a:t>
            </a:r>
            <a:r>
              <a:rPr lang="sv-SE" dirty="0"/>
              <a:t> </a:t>
            </a:r>
            <a:r>
              <a:rPr lang="sv-SE" dirty="0" err="1"/>
              <a:t>of</a:t>
            </a:r>
            <a:r>
              <a:rPr lang="sv-SE" dirty="0"/>
              <a:t> goodwill </a:t>
            </a:r>
          </a:p>
          <a:p>
            <a:pPr marL="0" indent="0">
              <a:buNone/>
            </a:pPr>
            <a:r>
              <a:rPr lang="sv-SE" dirty="0" err="1"/>
              <a:t>to</a:t>
            </a:r>
            <a:r>
              <a:rPr lang="sv-SE" dirty="0"/>
              <a:t> all races, </a:t>
            </a:r>
            <a:r>
              <a:rPr lang="sv-SE" dirty="0" err="1"/>
              <a:t>to</a:t>
            </a:r>
            <a:r>
              <a:rPr lang="sv-SE" dirty="0"/>
              <a:t> persons </a:t>
            </a:r>
            <a:r>
              <a:rPr lang="sv-SE" dirty="0" err="1"/>
              <a:t>of</a:t>
            </a:r>
            <a:r>
              <a:rPr lang="sv-SE" dirty="0"/>
              <a:t> all </a:t>
            </a:r>
            <a:r>
              <a:rPr lang="sv-SE" dirty="0" err="1"/>
              <a:t>religious</a:t>
            </a:r>
            <a:r>
              <a:rPr lang="sv-SE" dirty="0"/>
              <a:t> </a:t>
            </a:r>
            <a:r>
              <a:rPr lang="sv-SE" dirty="0" err="1"/>
              <a:t>faiths</a:t>
            </a:r>
            <a:r>
              <a:rPr lang="sv-SE" dirty="0"/>
              <a:t>, </a:t>
            </a:r>
          </a:p>
          <a:p>
            <a:pPr marL="0" indent="0">
              <a:buNone/>
            </a:pPr>
            <a:r>
              <a:rPr lang="sv-SE" dirty="0"/>
              <a:t>and </a:t>
            </a:r>
            <a:r>
              <a:rPr lang="sv-SE" dirty="0" err="1"/>
              <a:t>to</a:t>
            </a:r>
            <a:r>
              <a:rPr lang="sv-SE" dirty="0"/>
              <a:t> </a:t>
            </a:r>
            <a:r>
              <a:rPr lang="sv-SE" dirty="0" err="1"/>
              <a:t>members</a:t>
            </a:r>
            <a:r>
              <a:rPr lang="sv-SE" dirty="0"/>
              <a:t> </a:t>
            </a:r>
            <a:r>
              <a:rPr lang="sv-SE" dirty="0" err="1"/>
              <a:t>of</a:t>
            </a:r>
            <a:r>
              <a:rPr lang="sv-SE" dirty="0"/>
              <a:t> all </a:t>
            </a:r>
            <a:r>
              <a:rPr lang="sv-SE" dirty="0" err="1"/>
              <a:t>political</a:t>
            </a:r>
            <a:r>
              <a:rPr lang="sv-SE" dirty="0"/>
              <a:t> </a:t>
            </a:r>
            <a:r>
              <a:rPr lang="sv-SE" dirty="0" err="1"/>
              <a:t>parties</a:t>
            </a:r>
            <a:r>
              <a:rPr lang="sv-SE" dirty="0"/>
              <a:t>; </a:t>
            </a:r>
          </a:p>
          <a:p>
            <a:pPr marL="0" indent="0">
              <a:buNone/>
            </a:pPr>
            <a:r>
              <a:rPr lang="sv-SE" dirty="0" err="1"/>
              <a:t>that</a:t>
            </a:r>
            <a:r>
              <a:rPr lang="sv-SE" dirty="0"/>
              <a:t> Rotarians </a:t>
            </a:r>
            <a:r>
              <a:rPr lang="sv-SE" dirty="0" err="1"/>
              <a:t>will</a:t>
            </a:r>
            <a:r>
              <a:rPr lang="sv-SE" dirty="0"/>
              <a:t> </a:t>
            </a:r>
            <a:r>
              <a:rPr lang="sv-SE" dirty="0" err="1"/>
              <a:t>continue</a:t>
            </a:r>
            <a:r>
              <a:rPr lang="sv-SE" dirty="0"/>
              <a:t> </a:t>
            </a:r>
            <a:r>
              <a:rPr lang="sv-SE" dirty="0" err="1"/>
              <a:t>to</a:t>
            </a:r>
            <a:r>
              <a:rPr lang="sv-SE" dirty="0"/>
              <a:t> be </a:t>
            </a:r>
          </a:p>
          <a:p>
            <a:pPr marL="0" indent="0">
              <a:buNone/>
            </a:pPr>
            <a:r>
              <a:rPr lang="sv-SE" dirty="0" err="1"/>
              <a:t>purveyors</a:t>
            </a:r>
            <a:r>
              <a:rPr lang="sv-SE" dirty="0"/>
              <a:t> </a:t>
            </a:r>
            <a:r>
              <a:rPr lang="sv-SE" dirty="0" err="1"/>
              <a:t>of</a:t>
            </a:r>
            <a:r>
              <a:rPr lang="sv-SE" dirty="0"/>
              <a:t> </a:t>
            </a:r>
            <a:r>
              <a:rPr lang="sv-SE" dirty="0" err="1"/>
              <a:t>tolerance</a:t>
            </a:r>
            <a:r>
              <a:rPr lang="sv-SE" dirty="0"/>
              <a:t>, </a:t>
            </a:r>
            <a:r>
              <a:rPr lang="sv-SE" dirty="0" err="1"/>
              <a:t>forebearance</a:t>
            </a:r>
            <a:r>
              <a:rPr lang="sv-SE" dirty="0"/>
              <a:t>, </a:t>
            </a:r>
          </a:p>
          <a:p>
            <a:pPr marL="0" indent="0">
              <a:buNone/>
            </a:pPr>
            <a:r>
              <a:rPr lang="sv-SE" dirty="0" err="1"/>
              <a:t>helpfullness</a:t>
            </a:r>
            <a:r>
              <a:rPr lang="sv-SE" dirty="0"/>
              <a:t> and </a:t>
            </a:r>
            <a:r>
              <a:rPr lang="sv-SE" dirty="0" err="1"/>
              <a:t>friendliness</a:t>
            </a:r>
            <a:r>
              <a:rPr lang="sv-SE" dirty="0"/>
              <a:t>; and </a:t>
            </a:r>
            <a:r>
              <a:rPr lang="sv-SE" dirty="0" err="1"/>
              <a:t>that</a:t>
            </a:r>
            <a:r>
              <a:rPr lang="sv-SE" dirty="0"/>
              <a:t> </a:t>
            </a:r>
          </a:p>
          <a:p>
            <a:pPr marL="0" indent="0">
              <a:buNone/>
            </a:pPr>
            <a:r>
              <a:rPr lang="sv-SE" dirty="0" err="1"/>
              <a:t>through</a:t>
            </a:r>
            <a:r>
              <a:rPr lang="sv-SE" dirty="0"/>
              <a:t> </a:t>
            </a:r>
            <a:r>
              <a:rPr lang="sv-SE" dirty="0" err="1"/>
              <a:t>our</a:t>
            </a:r>
            <a:r>
              <a:rPr lang="sv-SE" dirty="0"/>
              <a:t> </a:t>
            </a:r>
            <a:r>
              <a:rPr lang="sv-SE" dirty="0" err="1"/>
              <a:t>world-wide</a:t>
            </a:r>
            <a:r>
              <a:rPr lang="sv-SE" dirty="0"/>
              <a:t> Rotary </a:t>
            </a:r>
            <a:r>
              <a:rPr lang="sv-SE" dirty="0" err="1"/>
              <a:t>fellowship</a:t>
            </a:r>
            <a:r>
              <a:rPr lang="sv-SE" dirty="0"/>
              <a:t> </a:t>
            </a:r>
          </a:p>
          <a:p>
            <a:pPr marL="0" indent="0">
              <a:buNone/>
            </a:pPr>
            <a:r>
              <a:rPr lang="sv-SE" dirty="0" err="1"/>
              <a:t>we</a:t>
            </a:r>
            <a:r>
              <a:rPr lang="sv-SE" dirty="0"/>
              <a:t> </a:t>
            </a:r>
            <a:r>
              <a:rPr lang="sv-SE" dirty="0" err="1"/>
              <a:t>shall</a:t>
            </a:r>
            <a:r>
              <a:rPr lang="sv-SE" dirty="0"/>
              <a:t> </a:t>
            </a:r>
            <a:r>
              <a:rPr lang="sv-SE" dirty="0" err="1"/>
              <a:t>ultimately</a:t>
            </a:r>
            <a:r>
              <a:rPr lang="sv-SE" dirty="0"/>
              <a:t> </a:t>
            </a:r>
            <a:r>
              <a:rPr lang="sv-SE" dirty="0" err="1"/>
              <a:t>achive</a:t>
            </a:r>
            <a:r>
              <a:rPr lang="sv-SE" dirty="0"/>
              <a:t> </a:t>
            </a:r>
            <a:r>
              <a:rPr lang="sv-SE" dirty="0" err="1"/>
              <a:t>our</a:t>
            </a:r>
            <a:r>
              <a:rPr lang="sv-SE" dirty="0"/>
              <a:t> </a:t>
            </a:r>
            <a:r>
              <a:rPr lang="sv-SE" dirty="0" err="1"/>
              <a:t>goal</a:t>
            </a:r>
            <a:r>
              <a:rPr lang="sv-SE" dirty="0"/>
              <a:t> </a:t>
            </a:r>
            <a:r>
              <a:rPr lang="sv-SE" dirty="0" err="1"/>
              <a:t>of</a:t>
            </a:r>
            <a:r>
              <a:rPr lang="sv-SE" dirty="0"/>
              <a:t> </a:t>
            </a:r>
          </a:p>
          <a:p>
            <a:pPr marL="0" indent="0">
              <a:buNone/>
            </a:pPr>
            <a:r>
              <a:rPr lang="sv-SE" dirty="0"/>
              <a:t>international </a:t>
            </a:r>
            <a:r>
              <a:rPr lang="sv-SE" dirty="0" err="1"/>
              <a:t>understanding</a:t>
            </a:r>
            <a:r>
              <a:rPr lang="sv-SE" dirty="0"/>
              <a:t>, goodwill and </a:t>
            </a:r>
            <a:r>
              <a:rPr lang="sv-SE" dirty="0" err="1"/>
              <a:t>peace</a:t>
            </a:r>
            <a:r>
              <a:rPr lang="sv-SE" dirty="0"/>
              <a:t>”</a:t>
            </a:r>
          </a:p>
          <a:p>
            <a:pPr marL="0" indent="0">
              <a:buNone/>
            </a:pPr>
            <a:endParaRPr lang="sv-SE"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lnSpc>
                <a:spcPct val="150000"/>
              </a:lnSpc>
              <a:buNone/>
            </a:pPr>
            <a:r>
              <a:rPr lang="en-US" dirty="0"/>
              <a:t>Friendship </a:t>
            </a:r>
            <a:r>
              <a:rPr lang="en-US" dirty="0" err="1"/>
              <a:t>trees、which</a:t>
            </a:r>
            <a:r>
              <a:rPr lang="en-US" dirty="0"/>
              <a:t> I have planted in Germany, </a:t>
            </a:r>
            <a:r>
              <a:rPr lang="sv-SE" dirty="0"/>
              <a:t>Estonia, Finland, </a:t>
            </a:r>
            <a:r>
              <a:rPr lang="sv-SE" dirty="0" err="1"/>
              <a:t>Norway</a:t>
            </a:r>
            <a:r>
              <a:rPr lang="sv-SE" dirty="0"/>
              <a:t>, </a:t>
            </a:r>
            <a:r>
              <a:rPr lang="sv-SE" dirty="0" err="1"/>
              <a:t>China,and</a:t>
            </a:r>
            <a:r>
              <a:rPr lang="sv-SE" dirty="0"/>
              <a:t> Japan </a:t>
            </a:r>
            <a:r>
              <a:rPr lang="sv-SE" dirty="0" err="1"/>
              <a:t>may</a:t>
            </a:r>
            <a:r>
              <a:rPr lang="sv-SE" dirty="0"/>
              <a:t> </a:t>
            </a:r>
            <a:r>
              <a:rPr lang="sv-SE" dirty="0" err="1"/>
              <a:t>have</a:t>
            </a:r>
            <a:r>
              <a:rPr lang="sv-SE" dirty="0"/>
              <a:t> </a:t>
            </a:r>
            <a:r>
              <a:rPr lang="en-US" dirty="0"/>
              <a:t>been laid low through the ravages of war but memory of them and of their purpose remains ever green.</a:t>
            </a:r>
          </a:p>
        </p:txBody>
      </p:sp>
    </p:spTree>
    <p:extLst>
      <p:ext uri="{BB962C8B-B14F-4D97-AF65-F5344CB8AC3E}">
        <p14:creationId xmlns:p14="http://schemas.microsoft.com/office/powerpoint/2010/main" val="12630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1434397"/>
            <a:ext cx="2990850" cy="403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304786" y="1404601"/>
            <a:ext cx="4515686" cy="375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a:extLst>
              <a:ext uri="{FF2B5EF4-FFF2-40B4-BE49-F238E27FC236}">
                <a16:creationId xmlns:a16="http://schemas.microsoft.com/office/drawing/2014/main" id="{38161CE7-B6E0-4592-92D1-6133C04ABF84}"/>
              </a:ext>
            </a:extLst>
          </p:cNvPr>
          <p:cNvSpPr txBox="1"/>
          <p:nvPr/>
        </p:nvSpPr>
        <p:spPr>
          <a:xfrm>
            <a:off x="4304786" y="5275495"/>
            <a:ext cx="4587694" cy="1569660"/>
          </a:xfrm>
          <a:prstGeom prst="rect">
            <a:avLst/>
          </a:prstGeom>
          <a:noFill/>
        </p:spPr>
        <p:txBody>
          <a:bodyPr wrap="square" rtlCol="0">
            <a:spAutoFit/>
          </a:bodyPr>
          <a:lstStyle/>
          <a:p>
            <a:pPr algn="ctr"/>
            <a:r>
              <a:rPr lang="sv-SE" dirty="0">
                <a:solidFill>
                  <a:schemeClr val="bg1"/>
                </a:solidFill>
              </a:rPr>
              <a:t>1932</a:t>
            </a:r>
            <a:r>
              <a:rPr lang="sv-SE" baseline="0" dirty="0">
                <a:solidFill>
                  <a:schemeClr val="bg1"/>
                </a:solidFill>
              </a:rPr>
              <a:t> i London med </a:t>
            </a:r>
            <a:br>
              <a:rPr lang="sv-SE" baseline="0" dirty="0">
                <a:solidFill>
                  <a:schemeClr val="bg1"/>
                </a:solidFill>
              </a:rPr>
            </a:br>
            <a:r>
              <a:rPr lang="sv-SE" baseline="0" dirty="0">
                <a:solidFill>
                  <a:schemeClr val="bg1"/>
                </a:solidFill>
              </a:rPr>
              <a:t>Rotary International President Sidney </a:t>
            </a:r>
            <a:r>
              <a:rPr lang="sv-SE" baseline="0" dirty="0" err="1">
                <a:solidFill>
                  <a:schemeClr val="bg1"/>
                </a:solidFill>
              </a:rPr>
              <a:t>Pascall</a:t>
            </a:r>
            <a:endParaRPr lang="sv-SE" dirty="0">
              <a:solidFill>
                <a:schemeClr val="bg1"/>
              </a:solidFill>
            </a:endParaRPr>
          </a:p>
          <a:p>
            <a:endParaRPr lang="sv-SE" dirty="0">
              <a:solidFill>
                <a:schemeClr val="bg1"/>
              </a:solidFill>
            </a:endParaRPr>
          </a:p>
        </p:txBody>
      </p:sp>
      <p:sp>
        <p:nvSpPr>
          <p:cNvPr id="4" name="textruta 3">
            <a:extLst>
              <a:ext uri="{FF2B5EF4-FFF2-40B4-BE49-F238E27FC236}">
                <a16:creationId xmlns:a16="http://schemas.microsoft.com/office/drawing/2014/main" id="{0F46065F-705C-4D93-B121-EDCDCE254EF3}"/>
              </a:ext>
            </a:extLst>
          </p:cNvPr>
          <p:cNvSpPr txBox="1"/>
          <p:nvPr/>
        </p:nvSpPr>
        <p:spPr>
          <a:xfrm>
            <a:off x="658638" y="5482051"/>
            <a:ext cx="2752677" cy="461665"/>
          </a:xfrm>
          <a:prstGeom prst="rect">
            <a:avLst/>
          </a:prstGeom>
          <a:noFill/>
        </p:spPr>
        <p:txBody>
          <a:bodyPr wrap="none" rtlCol="0">
            <a:spAutoFit/>
          </a:bodyPr>
          <a:lstStyle/>
          <a:p>
            <a:r>
              <a:rPr lang="sv-SE" dirty="0">
                <a:solidFill>
                  <a:schemeClr val="bg1"/>
                </a:solidFill>
              </a:rPr>
              <a:t>Jean &amp; Paul Harris</a:t>
            </a:r>
          </a:p>
        </p:txBody>
      </p:sp>
    </p:spTree>
    <p:extLst>
      <p:ext uri="{BB962C8B-B14F-4D97-AF65-F5344CB8AC3E}">
        <p14:creationId xmlns:p14="http://schemas.microsoft.com/office/powerpoint/2010/main" val="86565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FYRFRÅGEPROVET OM DET VI TÄNKER, SÄGER OCH GÖR</a:t>
            </a:r>
          </a:p>
        </p:txBody>
      </p:sp>
      <p:sp>
        <p:nvSpPr>
          <p:cNvPr id="3" name="Platshållare för innehåll 2"/>
          <p:cNvSpPr>
            <a:spLocks noGrp="1"/>
          </p:cNvSpPr>
          <p:nvPr>
            <p:ph idx="1"/>
          </p:nvPr>
        </p:nvSpPr>
        <p:spPr>
          <a:xfrm>
            <a:off x="323528" y="1219200"/>
            <a:ext cx="4114800" cy="4525963"/>
          </a:xfrm>
        </p:spPr>
        <p:txBody>
          <a:bodyPr/>
          <a:lstStyle/>
          <a:p>
            <a:r>
              <a:rPr lang="sv-SE" sz="2000" dirty="0">
                <a:solidFill>
                  <a:schemeClr val="bg1"/>
                </a:solidFill>
              </a:rPr>
              <a:t>Är det </a:t>
            </a:r>
            <a:r>
              <a:rPr lang="sv-SE" sz="2000" b="1" dirty="0">
                <a:solidFill>
                  <a:schemeClr val="bg1"/>
                </a:solidFill>
              </a:rPr>
              <a:t>sant</a:t>
            </a:r>
            <a:r>
              <a:rPr lang="sv-SE" sz="2000" dirty="0">
                <a:solidFill>
                  <a:schemeClr val="bg1"/>
                </a:solidFill>
              </a:rPr>
              <a:t>?</a:t>
            </a:r>
          </a:p>
          <a:p>
            <a:pPr>
              <a:lnSpc>
                <a:spcPct val="150000"/>
              </a:lnSpc>
              <a:spcBef>
                <a:spcPct val="40000"/>
              </a:spcBef>
            </a:pPr>
            <a:r>
              <a:rPr lang="sv-SE" sz="2000" dirty="0">
                <a:solidFill>
                  <a:schemeClr val="bg1"/>
                </a:solidFill>
                <a:latin typeface="Georgia" panose="02040502050405020303" pitchFamily="18" charset="0"/>
              </a:rPr>
              <a:t>Är det </a:t>
            </a:r>
            <a:r>
              <a:rPr lang="sv-SE" sz="2000" b="1" dirty="0">
                <a:solidFill>
                  <a:schemeClr val="bg1"/>
                </a:solidFill>
                <a:latin typeface="Georgia" panose="02040502050405020303" pitchFamily="18" charset="0"/>
              </a:rPr>
              <a:t>rättvist</a:t>
            </a:r>
            <a:r>
              <a:rPr lang="sv-SE" sz="2000" b="1" i="1" dirty="0">
                <a:solidFill>
                  <a:schemeClr val="bg1"/>
                </a:solidFill>
                <a:latin typeface="Georgia" panose="02040502050405020303" pitchFamily="18" charset="0"/>
              </a:rPr>
              <a:t> </a:t>
            </a:r>
            <a:r>
              <a:rPr lang="sv-SE" sz="2000" dirty="0">
                <a:solidFill>
                  <a:schemeClr val="bg1"/>
                </a:solidFill>
                <a:latin typeface="Georgia" panose="02040502050405020303" pitchFamily="18" charset="0"/>
              </a:rPr>
              <a:t>mot alla parter?</a:t>
            </a:r>
          </a:p>
          <a:p>
            <a:pPr>
              <a:lnSpc>
                <a:spcPct val="150000"/>
              </a:lnSpc>
              <a:spcBef>
                <a:spcPct val="40000"/>
              </a:spcBef>
            </a:pPr>
            <a:r>
              <a:rPr lang="sv-SE" sz="2000" dirty="0">
                <a:solidFill>
                  <a:schemeClr val="bg1"/>
                </a:solidFill>
                <a:latin typeface="Georgia" panose="02040502050405020303" pitchFamily="18" charset="0"/>
              </a:rPr>
              <a:t>Kommer det att skapa </a:t>
            </a:r>
            <a:r>
              <a:rPr lang="sv-SE" sz="2000" b="1" dirty="0">
                <a:solidFill>
                  <a:schemeClr val="bg1"/>
                </a:solidFill>
                <a:latin typeface="Georgia" panose="02040502050405020303" pitchFamily="18" charset="0"/>
              </a:rPr>
              <a:t>goodwill</a:t>
            </a:r>
            <a:r>
              <a:rPr lang="sv-SE" sz="2000" dirty="0">
                <a:solidFill>
                  <a:schemeClr val="bg1"/>
                </a:solidFill>
                <a:latin typeface="Georgia" panose="02040502050405020303" pitchFamily="18" charset="0"/>
              </a:rPr>
              <a:t> och bättre </a:t>
            </a:r>
            <a:r>
              <a:rPr lang="sv-SE" sz="2000" b="1" dirty="0">
                <a:solidFill>
                  <a:schemeClr val="bg1"/>
                </a:solidFill>
                <a:latin typeface="Georgia" panose="02040502050405020303" pitchFamily="18" charset="0"/>
              </a:rPr>
              <a:t>vänskapsförhållanden</a:t>
            </a:r>
            <a:r>
              <a:rPr lang="sv-SE" sz="2000" dirty="0">
                <a:solidFill>
                  <a:schemeClr val="bg1"/>
                </a:solidFill>
                <a:latin typeface="Georgia" panose="02040502050405020303" pitchFamily="18" charset="0"/>
              </a:rPr>
              <a:t>?</a:t>
            </a:r>
          </a:p>
          <a:p>
            <a:pPr>
              <a:lnSpc>
                <a:spcPct val="150000"/>
              </a:lnSpc>
              <a:spcBef>
                <a:spcPct val="40000"/>
              </a:spcBef>
            </a:pPr>
            <a:r>
              <a:rPr lang="sv-SE" sz="2000" dirty="0">
                <a:solidFill>
                  <a:schemeClr val="bg1"/>
                </a:solidFill>
                <a:latin typeface="Georgia" panose="02040502050405020303" pitchFamily="18" charset="0"/>
              </a:rPr>
              <a:t>Kommer det att vara till </a:t>
            </a:r>
            <a:r>
              <a:rPr lang="sv-SE" sz="2000" b="1" dirty="0">
                <a:solidFill>
                  <a:schemeClr val="bg1"/>
                </a:solidFill>
                <a:latin typeface="Georgia" panose="02040502050405020303" pitchFamily="18" charset="0"/>
              </a:rPr>
              <a:t>fördel</a:t>
            </a:r>
            <a:r>
              <a:rPr lang="sv-SE" sz="2000" dirty="0">
                <a:solidFill>
                  <a:schemeClr val="bg1"/>
                </a:solidFill>
                <a:latin typeface="Georgia" panose="02040502050405020303" pitchFamily="18" charset="0"/>
              </a:rPr>
              <a:t> för alla som det berör?</a:t>
            </a:r>
            <a:endParaRPr lang="en-GB" sz="2000" dirty="0">
              <a:solidFill>
                <a:schemeClr val="bg1"/>
              </a:solidFill>
              <a:latin typeface="Georgia" panose="02040502050405020303" pitchFamily="18" charset="0"/>
            </a:endParaRPr>
          </a:p>
          <a:p>
            <a:endParaRPr lang="sv-SE" sz="2000" dirty="0">
              <a:solidFill>
                <a:schemeClr val="bg1"/>
              </a:solidFill>
            </a:endParaRPr>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06682" y="1796391"/>
            <a:ext cx="4915377" cy="4076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9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34215E-13EC-46FD-8894-18CFBE482A98}"/>
              </a:ext>
            </a:extLst>
          </p:cNvPr>
          <p:cNvSpPr>
            <a:spLocks noGrp="1"/>
          </p:cNvSpPr>
          <p:nvPr>
            <p:ph type="title"/>
          </p:nvPr>
        </p:nvSpPr>
        <p:spPr/>
        <p:txBody>
          <a:bodyPr/>
          <a:lstStyle/>
          <a:p>
            <a:r>
              <a:rPr lang="sv-SE" dirty="0"/>
              <a:t>PAUL HARRIS – ADVOKAT I CHICAGO</a:t>
            </a:r>
          </a:p>
        </p:txBody>
      </p:sp>
      <p:pic>
        <p:nvPicPr>
          <p:cNvPr id="5" name="Bildobjekt 4">
            <a:extLst>
              <a:ext uri="{FF2B5EF4-FFF2-40B4-BE49-F238E27FC236}">
                <a16:creationId xmlns:a16="http://schemas.microsoft.com/office/drawing/2014/main" id="{3874AA3D-1C7A-45B3-B11B-AF3C062F4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425"/>
          <a:stretch/>
        </p:blipFill>
        <p:spPr>
          <a:xfrm>
            <a:off x="3491880" y="1771418"/>
            <a:ext cx="2986470" cy="4321878"/>
          </a:xfrm>
          <a:prstGeom prst="rect">
            <a:avLst/>
          </a:prstGeom>
        </p:spPr>
      </p:pic>
    </p:spTree>
    <p:extLst>
      <p:ext uri="{BB962C8B-B14F-4D97-AF65-F5344CB8AC3E}">
        <p14:creationId xmlns:p14="http://schemas.microsoft.com/office/powerpoint/2010/main" val="1147274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B393C6-CE65-4FA1-ACE9-B7C406AECE2F}"/>
              </a:ext>
            </a:extLst>
          </p:cNvPr>
          <p:cNvSpPr>
            <a:spLocks noGrp="1"/>
          </p:cNvSpPr>
          <p:nvPr>
            <p:ph type="title"/>
          </p:nvPr>
        </p:nvSpPr>
        <p:spPr/>
        <p:txBody>
          <a:bodyPr/>
          <a:lstStyle/>
          <a:p>
            <a:r>
              <a:rPr lang="sv-SE" dirty="0"/>
              <a:t>1905 i världen</a:t>
            </a:r>
          </a:p>
        </p:txBody>
      </p:sp>
      <p:sp>
        <p:nvSpPr>
          <p:cNvPr id="3" name="Platshållare för innehåll 2">
            <a:extLst>
              <a:ext uri="{FF2B5EF4-FFF2-40B4-BE49-F238E27FC236}">
                <a16:creationId xmlns:a16="http://schemas.microsoft.com/office/drawing/2014/main" id="{4E56553B-A522-4090-A6B7-02027B7B3676}"/>
              </a:ext>
            </a:extLst>
          </p:cNvPr>
          <p:cNvSpPr>
            <a:spLocks noGrp="1"/>
          </p:cNvSpPr>
          <p:nvPr>
            <p:ph idx="1"/>
          </p:nvPr>
        </p:nvSpPr>
        <p:spPr/>
        <p:txBody>
          <a:bodyPr/>
          <a:lstStyle/>
          <a:p>
            <a:r>
              <a:rPr lang="sv-SE" dirty="0"/>
              <a:t>Unionen Sverige-Norge upplöstes</a:t>
            </a:r>
          </a:p>
          <a:p>
            <a:r>
              <a:rPr lang="sv-SE" dirty="0"/>
              <a:t>Bröderna Wright skapade flyghistoria</a:t>
            </a:r>
          </a:p>
          <a:p>
            <a:r>
              <a:rPr lang="sv-SE" dirty="0"/>
              <a:t>Japans flotta hade besegrade Ryssland i ett krig</a:t>
            </a:r>
          </a:p>
          <a:p>
            <a:r>
              <a:rPr lang="sv-SE" dirty="0"/>
              <a:t>Lenin återvände till Ryssland efter sin europaexil</a:t>
            </a:r>
          </a:p>
          <a:p>
            <a:r>
              <a:rPr lang="sv-SE" dirty="0"/>
              <a:t>Amundsen upptäckte den magnetiska Nordpolen</a:t>
            </a:r>
          </a:p>
          <a:p>
            <a:r>
              <a:rPr lang="sv-SE" dirty="0"/>
              <a:t>I England vägrades kvinnor rätten att rösta</a:t>
            </a:r>
          </a:p>
          <a:p>
            <a:r>
              <a:rPr lang="sv-SE" dirty="0"/>
              <a:t>Den första pizzerian öppnade i New York</a:t>
            </a:r>
          </a:p>
          <a:p>
            <a:r>
              <a:rPr lang="sv-SE" dirty="0"/>
              <a:t>Chicago – 1,6 </a:t>
            </a:r>
            <a:r>
              <a:rPr lang="sv-SE" dirty="0" err="1"/>
              <a:t>milj</a:t>
            </a:r>
            <a:r>
              <a:rPr lang="sv-SE" dirty="0"/>
              <a:t> invånare</a:t>
            </a:r>
          </a:p>
          <a:p>
            <a:endParaRPr lang="sv-SE" dirty="0"/>
          </a:p>
        </p:txBody>
      </p:sp>
    </p:spTree>
    <p:extLst>
      <p:ext uri="{BB962C8B-B14F-4D97-AF65-F5344CB8AC3E}">
        <p14:creationId xmlns:p14="http://schemas.microsoft.com/office/powerpoint/2010/main" val="4652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19437" y="1093676"/>
            <a:ext cx="552561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a:t>23 FEBRUARI 1905</a:t>
            </a:r>
          </a:p>
        </p:txBody>
      </p:sp>
      <p:sp>
        <p:nvSpPr>
          <p:cNvPr id="3" name="Platshållare för innehåll 2"/>
          <p:cNvSpPr>
            <a:spLocks noGrp="1"/>
          </p:cNvSpPr>
          <p:nvPr>
            <p:ph idx="1"/>
          </p:nvPr>
        </p:nvSpPr>
        <p:spPr>
          <a:xfrm>
            <a:off x="0" y="4797152"/>
            <a:ext cx="8964488" cy="1201688"/>
          </a:xfrm>
        </p:spPr>
        <p:txBody>
          <a:bodyPr/>
          <a:lstStyle/>
          <a:p>
            <a:pPr marL="0" indent="0" algn="ctr">
              <a:buNone/>
            </a:pPr>
            <a:r>
              <a:rPr lang="sv-SE" dirty="0"/>
              <a:t>Silvester Schiele, kolhandlare </a:t>
            </a:r>
          </a:p>
          <a:p>
            <a:pPr marL="0" indent="0" algn="ctr">
              <a:buNone/>
            </a:pPr>
            <a:r>
              <a:rPr lang="sv-SE" dirty="0"/>
              <a:t>Paul Haris, advokat</a:t>
            </a:r>
          </a:p>
          <a:p>
            <a:pPr marL="0" indent="0" algn="ctr">
              <a:buNone/>
            </a:pPr>
            <a:r>
              <a:rPr lang="sv-SE" dirty="0"/>
              <a:t>Hiram </a:t>
            </a:r>
            <a:r>
              <a:rPr lang="sv-SE" dirty="0" err="1"/>
              <a:t>Shorey</a:t>
            </a:r>
            <a:r>
              <a:rPr lang="sv-SE" dirty="0"/>
              <a:t>, skräddare </a:t>
            </a:r>
          </a:p>
          <a:p>
            <a:pPr marL="0" indent="0" algn="ctr">
              <a:buNone/>
            </a:pPr>
            <a:r>
              <a:rPr lang="sv-SE" dirty="0" err="1"/>
              <a:t>Gustavus</a:t>
            </a:r>
            <a:r>
              <a:rPr lang="sv-SE" dirty="0"/>
              <a:t> </a:t>
            </a:r>
            <a:r>
              <a:rPr lang="sv-SE" dirty="0" err="1"/>
              <a:t>Loehr</a:t>
            </a:r>
            <a:r>
              <a:rPr lang="sv-SE" dirty="0"/>
              <a:t>, gruvingenjör</a:t>
            </a:r>
          </a:p>
          <a:p>
            <a:endParaRPr lang="sv-SE" dirty="0"/>
          </a:p>
        </p:txBody>
      </p:sp>
      <p:pic>
        <p:nvPicPr>
          <p:cNvPr id="1026" name="Picture 2">
            <a:extLst>
              <a:ext uri="{FF2B5EF4-FFF2-40B4-BE49-F238E27FC236}">
                <a16:creationId xmlns:a16="http://schemas.microsoft.com/office/drawing/2014/main" id="{19EAC0C1-5A22-425E-B7AF-AB7472F528F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05325" y="3333750"/>
            <a:ext cx="1333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5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BBD9A1-2975-4FC3-B90D-95F68DF1A157}"/>
              </a:ext>
            </a:extLst>
          </p:cNvPr>
          <p:cNvSpPr>
            <a:spLocks noGrp="1"/>
          </p:cNvSpPr>
          <p:nvPr>
            <p:ph type="title"/>
          </p:nvPr>
        </p:nvSpPr>
        <p:spPr/>
        <p:txBody>
          <a:bodyPr/>
          <a:lstStyle/>
          <a:p>
            <a:r>
              <a:rPr lang="sv-SE" dirty="0"/>
              <a:t>Från ”</a:t>
            </a:r>
            <a:r>
              <a:rPr lang="sv-SE" dirty="0" err="1"/>
              <a:t>self</a:t>
            </a:r>
            <a:r>
              <a:rPr lang="sv-SE" dirty="0"/>
              <a:t>” till ”service”</a:t>
            </a:r>
          </a:p>
        </p:txBody>
      </p:sp>
      <p:grpSp>
        <p:nvGrpSpPr>
          <p:cNvPr id="4" name="Group 8">
            <a:extLst>
              <a:ext uri="{FF2B5EF4-FFF2-40B4-BE49-F238E27FC236}">
                <a16:creationId xmlns:a16="http://schemas.microsoft.com/office/drawing/2014/main" id="{2AF3D04C-D477-4B28-94CB-E2F700D3603C}"/>
              </a:ext>
            </a:extLst>
          </p:cNvPr>
          <p:cNvGrpSpPr>
            <a:grpSpLocks/>
          </p:cNvGrpSpPr>
          <p:nvPr/>
        </p:nvGrpSpPr>
        <p:grpSpPr bwMode="auto">
          <a:xfrm>
            <a:off x="362941" y="1972490"/>
            <a:ext cx="3849019" cy="3112693"/>
            <a:chOff x="3152" y="1344"/>
            <a:chExt cx="1786" cy="1536"/>
          </a:xfrm>
        </p:grpSpPr>
        <p:pic>
          <p:nvPicPr>
            <p:cNvPr id="5" name="Picture 4" descr="Comfort-station">
              <a:extLst>
                <a:ext uri="{FF2B5EF4-FFF2-40B4-BE49-F238E27FC236}">
                  <a16:creationId xmlns:a16="http://schemas.microsoft.com/office/drawing/2014/main" id="{CDC231FA-81AA-4F82-B512-100EC03004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52" y="1344"/>
              <a:ext cx="1786"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5291294F-5417-498F-B9EE-FB00825AD68A}"/>
                </a:ext>
              </a:extLst>
            </p:cNvPr>
            <p:cNvSpPr txBox="1">
              <a:spLocks noChangeArrowheads="1"/>
            </p:cNvSpPr>
            <p:nvPr/>
          </p:nvSpPr>
          <p:spPr bwMode="auto">
            <a:xfrm>
              <a:off x="4332" y="2614"/>
              <a:ext cx="1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1800"/>
            </a:p>
          </p:txBody>
        </p:sp>
      </p:grpSp>
      <p:sp>
        <p:nvSpPr>
          <p:cNvPr id="7" name="textruta 6">
            <a:extLst>
              <a:ext uri="{FF2B5EF4-FFF2-40B4-BE49-F238E27FC236}">
                <a16:creationId xmlns:a16="http://schemas.microsoft.com/office/drawing/2014/main" id="{5BA5A08F-0A90-453E-A088-7382F4BEAF27}"/>
              </a:ext>
            </a:extLst>
          </p:cNvPr>
          <p:cNvSpPr txBox="1"/>
          <p:nvPr/>
        </p:nvSpPr>
        <p:spPr>
          <a:xfrm>
            <a:off x="4762500" y="2132856"/>
            <a:ext cx="3421129" cy="954107"/>
          </a:xfrm>
          <a:prstGeom prst="rect">
            <a:avLst/>
          </a:prstGeom>
          <a:noFill/>
        </p:spPr>
        <p:txBody>
          <a:bodyPr wrap="none" rtlCol="0">
            <a:spAutoFit/>
          </a:bodyPr>
          <a:lstStyle/>
          <a:p>
            <a:r>
              <a:rPr lang="sv-SE" sz="2800" dirty="0">
                <a:solidFill>
                  <a:schemeClr val="bg1"/>
                </a:solidFill>
              </a:rPr>
              <a:t>En ”</a:t>
            </a:r>
            <a:r>
              <a:rPr lang="sv-SE" sz="2800" dirty="0" err="1">
                <a:solidFill>
                  <a:schemeClr val="bg1"/>
                </a:solidFill>
              </a:rPr>
              <a:t>comfort</a:t>
            </a:r>
            <a:r>
              <a:rPr lang="sv-SE" sz="2800" dirty="0">
                <a:solidFill>
                  <a:schemeClr val="bg1"/>
                </a:solidFill>
              </a:rPr>
              <a:t> station” </a:t>
            </a:r>
          </a:p>
          <a:p>
            <a:r>
              <a:rPr lang="sv-SE" sz="2800" dirty="0">
                <a:solidFill>
                  <a:schemeClr val="bg1"/>
                </a:solidFill>
              </a:rPr>
              <a:t>i centrala Chicago</a:t>
            </a:r>
          </a:p>
        </p:txBody>
      </p:sp>
    </p:spTree>
    <p:extLst>
      <p:ext uri="{BB962C8B-B14F-4D97-AF65-F5344CB8AC3E}">
        <p14:creationId xmlns:p14="http://schemas.microsoft.com/office/powerpoint/2010/main" val="314581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420888"/>
            <a:ext cx="9108754" cy="352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44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txBox="1">
            <a:spLocks noChangeArrowheads="1"/>
          </p:cNvSpPr>
          <p:nvPr/>
        </p:nvSpPr>
        <p:spPr bwMode="auto">
          <a:xfrm>
            <a:off x="179512" y="4383314"/>
            <a:ext cx="345638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pitchFamily="-84" charset="-128"/>
              </a:defRPr>
            </a:lvl1pPr>
            <a:lvl2pPr marL="742950" indent="-285750" defTabSz="457200" eaLnBrk="0" hangingPunct="0">
              <a:defRPr sz="2400">
                <a:solidFill>
                  <a:schemeClr val="tx1"/>
                </a:solidFill>
                <a:latin typeface="Arial" pitchFamily="34" charset="0"/>
                <a:ea typeface="ヒラギノ角ゴ Pro W3" pitchFamily="-84" charset="-128"/>
              </a:defRPr>
            </a:lvl2pPr>
            <a:lvl3pPr marL="1143000" indent="-228600" defTabSz="457200" eaLnBrk="0" hangingPunct="0">
              <a:defRPr sz="2400">
                <a:solidFill>
                  <a:schemeClr val="tx1"/>
                </a:solidFill>
                <a:latin typeface="Arial" pitchFamily="34" charset="0"/>
                <a:ea typeface="ヒラギノ角ゴ Pro W3" pitchFamily="-84" charset="-128"/>
              </a:defRPr>
            </a:lvl3pPr>
            <a:lvl4pPr marL="1600200" indent="-228600" defTabSz="457200" eaLnBrk="0" hangingPunct="0">
              <a:defRPr sz="2400">
                <a:solidFill>
                  <a:schemeClr val="tx1"/>
                </a:solidFill>
                <a:latin typeface="Arial" pitchFamily="34" charset="0"/>
                <a:ea typeface="ヒラギノ角ゴ Pro W3" pitchFamily="-84" charset="-128"/>
              </a:defRPr>
            </a:lvl4pPr>
            <a:lvl5pPr marL="2057400" indent="-228600" defTabSz="457200" eaLnBrk="0" hangingPunct="0">
              <a:defRPr sz="2400">
                <a:solidFill>
                  <a:schemeClr val="tx1"/>
                </a:solidFill>
                <a:latin typeface="Arial"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spcAft>
                <a:spcPts val="2400"/>
              </a:spcAft>
            </a:pPr>
            <a:r>
              <a:rPr lang="en-US" altLang="sv-SE" sz="4400" dirty="0">
                <a:solidFill>
                  <a:schemeClr val="bg1"/>
                </a:solidFill>
                <a:latin typeface="Arial Narrow Bold" pitchFamily="-84" charset="0"/>
              </a:rPr>
              <a:t>Paul Harris </a:t>
            </a:r>
            <a:r>
              <a:rPr lang="en-US" altLang="sv-SE" sz="4400" dirty="0" err="1">
                <a:solidFill>
                  <a:schemeClr val="bg1"/>
                </a:solidFill>
                <a:latin typeface="Arial Narrow Bold" pitchFamily="-84" charset="0"/>
              </a:rPr>
              <a:t>och</a:t>
            </a:r>
            <a:r>
              <a:rPr lang="en-US" altLang="sv-SE" sz="4400" dirty="0">
                <a:solidFill>
                  <a:schemeClr val="bg1"/>
                </a:solidFill>
                <a:latin typeface="Arial Narrow Bold" pitchFamily="-84" charset="0"/>
              </a:rPr>
              <a:t> Rotary</a:t>
            </a:r>
          </a:p>
        </p:txBody>
      </p:sp>
      <p:pic>
        <p:nvPicPr>
          <p:cNvPr id="5" name="Bildobjek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2" y="404664"/>
            <a:ext cx="2483768" cy="3397795"/>
          </a:xfrm>
          <a:prstGeom prst="rect">
            <a:avLst/>
          </a:prstGeom>
        </p:spPr>
      </p:pic>
      <p:pic>
        <p:nvPicPr>
          <p:cNvPr id="6" name="Picture 3">
            <a:extLst>
              <a:ext uri="{FF2B5EF4-FFF2-40B4-BE49-F238E27FC236}">
                <a16:creationId xmlns:a16="http://schemas.microsoft.com/office/drawing/2014/main" id="{0FD6D6E7-0059-4A13-B495-58E2E6B2A22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04048" y="457386"/>
            <a:ext cx="2990850" cy="403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a:extLst>
              <a:ext uri="{FF2B5EF4-FFF2-40B4-BE49-F238E27FC236}">
                <a16:creationId xmlns:a16="http://schemas.microsoft.com/office/drawing/2014/main" id="{0439AEFB-7561-4943-B9CE-3F2D1900FECC}"/>
              </a:ext>
            </a:extLst>
          </p:cNvPr>
          <p:cNvSpPr txBox="1"/>
          <p:nvPr/>
        </p:nvSpPr>
        <p:spPr>
          <a:xfrm>
            <a:off x="5123134" y="4505040"/>
            <a:ext cx="2752677" cy="461665"/>
          </a:xfrm>
          <a:prstGeom prst="rect">
            <a:avLst/>
          </a:prstGeom>
          <a:noFill/>
        </p:spPr>
        <p:txBody>
          <a:bodyPr wrap="none" rtlCol="0">
            <a:spAutoFit/>
          </a:bodyPr>
          <a:lstStyle/>
          <a:p>
            <a:r>
              <a:rPr lang="sv-SE" dirty="0">
                <a:solidFill>
                  <a:schemeClr val="bg1"/>
                </a:solidFill>
              </a:rPr>
              <a:t>Jean &amp; Paul Harris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PAUL HARRIS  PLANTERADE VÄNSKAPENS TRÄD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11960" y="1556792"/>
            <a:ext cx="426720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3799229" y="5761534"/>
            <a:ext cx="5322932" cy="461665"/>
          </a:xfrm>
          <a:prstGeom prst="rect">
            <a:avLst/>
          </a:prstGeom>
          <a:noFill/>
        </p:spPr>
        <p:txBody>
          <a:bodyPr wrap="none" rtlCol="0">
            <a:spAutoFit/>
          </a:bodyPr>
          <a:lstStyle/>
          <a:p>
            <a:r>
              <a:rPr lang="sv-SE" dirty="0">
                <a:solidFill>
                  <a:srgbClr val="FFFF00"/>
                </a:solidFill>
              </a:rPr>
              <a:t>1932 Trädgårdsföreningen Göteborg</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3096" y="4153148"/>
            <a:ext cx="38195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ruta 7"/>
          <p:cNvSpPr txBox="1"/>
          <p:nvPr/>
        </p:nvSpPr>
        <p:spPr>
          <a:xfrm>
            <a:off x="176411" y="1571600"/>
            <a:ext cx="3819525" cy="3108543"/>
          </a:xfrm>
          <a:prstGeom prst="rect">
            <a:avLst/>
          </a:prstGeom>
          <a:noFill/>
        </p:spPr>
        <p:txBody>
          <a:bodyPr wrap="square" rtlCol="0">
            <a:spAutoFit/>
          </a:bodyPr>
          <a:lstStyle/>
          <a:p>
            <a:r>
              <a:rPr lang="en-US" sz="2800" dirty="0">
                <a:solidFill>
                  <a:schemeClr val="bg1"/>
                </a:solidFill>
                <a:latin typeface="Arial" pitchFamily="-107" charset="0"/>
                <a:ea typeface="ヒラギノ角ゴ Pro W3" pitchFamily="-107" charset="-128"/>
                <a:cs typeface="ヒラギノ角ゴ Pro W3" pitchFamily="-107" charset="-128"/>
              </a:rPr>
              <a:t>“To symbolize Rotary's ideal of international goodwill, I have planted friendship trees on all the continents and many major islands.”</a:t>
            </a:r>
            <a:endParaRPr lang="sv-SE" sz="2800" dirty="0">
              <a:solidFill>
                <a:schemeClr val="bg1"/>
              </a:solidFill>
            </a:endParaRPr>
          </a:p>
        </p:txBody>
      </p:sp>
    </p:spTree>
    <p:extLst>
      <p:ext uri="{BB962C8B-B14F-4D97-AF65-F5344CB8AC3E}">
        <p14:creationId xmlns:p14="http://schemas.microsoft.com/office/powerpoint/2010/main" val="604649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76256" y="228599"/>
            <a:ext cx="21240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15816" y="3984337"/>
            <a:ext cx="27717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23728" y="785994"/>
            <a:ext cx="20002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11720" y="4005065"/>
            <a:ext cx="2870279"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5837" y="233387"/>
            <a:ext cx="176833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The 50th Anniversary of the Death of Paul Harris (Founder of Rotary International), Typ W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97637" y="4293096"/>
            <a:ext cx="13049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e 50th Anniversary of the Death of Paul Harris (Founder of Rotary International), Typ WE]"/>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99992" y="212352"/>
            <a:ext cx="2030680" cy="29430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50th Anniversary of the Death of Paul Harris, Founder of Rotary International, 1868-1947, Typ UC]"/>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65500" y="2242938"/>
            <a:ext cx="1362075"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157914"/>
      </p:ext>
    </p:extLst>
  </p:cSld>
  <p:clrMapOvr>
    <a:masterClrMapping/>
  </p:clrMapOvr>
</p:sld>
</file>

<file path=ppt/theme/theme1.xml><?xml version="1.0" encoding="utf-8"?>
<a:theme xmlns:a="http://schemas.openxmlformats.org/drawingml/2006/main" name="Rotary Powerpoint_Design_(Dark)_ORIGINAL">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Rotary Powerpoint_Design_(Dark)_ORIGINAL</Template>
  <TotalTime>2891</TotalTime>
  <Words>2098</Words>
  <Application>Microsoft Office PowerPoint</Application>
  <PresentationFormat>Bildspel på skärmen (4:3)</PresentationFormat>
  <Paragraphs>166</Paragraphs>
  <Slides>18</Slides>
  <Notes>17</Notes>
  <HiddenSlides>1</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18</vt:i4>
      </vt:variant>
    </vt:vector>
  </HeadingPairs>
  <TitlesOfParts>
    <vt:vector size="26" baseType="lpstr">
      <vt:lpstr>Arial</vt:lpstr>
      <vt:lpstr>Arial Narrow</vt:lpstr>
      <vt:lpstr>Arial Narrow Bold</vt:lpstr>
      <vt:lpstr>Calibri</vt:lpstr>
      <vt:lpstr>Georgia</vt:lpstr>
      <vt:lpstr>Open Sans</vt:lpstr>
      <vt:lpstr>Rotary Powerpoint_Design_(Dark)_ORIGINAL</vt:lpstr>
      <vt:lpstr>Slate_NoMoE</vt:lpstr>
      <vt:lpstr>PowerPoint-presentation</vt:lpstr>
      <vt:lpstr>PAUL HARRIS – ADVOKAT I CHICAGO</vt:lpstr>
      <vt:lpstr>1905 i världen</vt:lpstr>
      <vt:lpstr>23 FEBRUARI 1905</vt:lpstr>
      <vt:lpstr>Från ”self” till ”service”</vt:lpstr>
      <vt:lpstr>PowerPoint-presentation</vt:lpstr>
      <vt:lpstr>PowerPoint-presentation</vt:lpstr>
      <vt:lpstr>PAUL HARRIS  PLANTERADE VÄNSKAPENS TRÄD </vt:lpstr>
      <vt:lpstr>PowerPoint-presentation</vt:lpstr>
      <vt:lpstr>PowerPoint-presentation</vt:lpstr>
      <vt:lpstr>Arch Klumphs Vision — 1917 I  Atlanta</vt:lpstr>
      <vt:lpstr>PAUL HARRIS 1945:</vt:lpstr>
      <vt:lpstr>PAUL HARRIS FELLOW</vt:lpstr>
      <vt:lpstr>TILL PAUL HARRIS MINNE</vt:lpstr>
      <vt:lpstr>PAUL HARRIS:</vt:lpstr>
      <vt:lpstr>PowerPoint-presentation</vt:lpstr>
      <vt:lpstr>PowerPoint-presentation</vt:lpstr>
      <vt:lpstr>FYRFRÅGEPROVET OM DET VI TÄNKER, SÄGER OCH GÖR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FIRAR PAUL HARRIS – 23 FEBRUARI</dc:title>
  <dc:creator>Christina Bredin</dc:creator>
  <cp:lastModifiedBy>Christina Bredin</cp:lastModifiedBy>
  <cp:revision>96</cp:revision>
  <cp:lastPrinted>2021-03-23T07:27:47Z</cp:lastPrinted>
  <dcterms:created xsi:type="dcterms:W3CDTF">2016-02-04T12:20:48Z</dcterms:created>
  <dcterms:modified xsi:type="dcterms:W3CDTF">2023-03-13T15:40:57Z</dcterms:modified>
</cp:coreProperties>
</file>