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7" r:id="rId3"/>
    <p:sldId id="258" r:id="rId4"/>
    <p:sldId id="257" r:id="rId5"/>
    <p:sldId id="261" r:id="rId6"/>
    <p:sldId id="260" r:id="rId7"/>
    <p:sldId id="259" r:id="rId8"/>
    <p:sldId id="266" r:id="rId9"/>
    <p:sldId id="262" r:id="rId10"/>
    <p:sldId id="268" r:id="rId11"/>
    <p:sldId id="270" r:id="rId12"/>
    <p:sldId id="263" r:id="rId13"/>
    <p:sldId id="272" r:id="rId14"/>
    <p:sldId id="279" r:id="rId15"/>
  </p:sldIdLst>
  <p:sldSz cx="12192000" cy="6858000"/>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E84"/>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6991" autoAdjust="0"/>
  </p:normalViewPr>
  <p:slideViewPr>
    <p:cSldViewPr snapToGrid="0">
      <p:cViewPr varScale="1">
        <p:scale>
          <a:sx n="78" d="100"/>
          <a:sy n="78" d="100"/>
        </p:scale>
        <p:origin x="178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3508"/>
          </a:xfrm>
          <a:prstGeom prst="rect">
            <a:avLst/>
          </a:prstGeom>
        </p:spPr>
        <p:txBody>
          <a:bodyPr vert="horz" lIns="94320" tIns="47160" rIns="94320" bIns="47160" rtlCol="0"/>
          <a:lstStyle>
            <a:lvl1pPr algn="l">
              <a:defRPr sz="1200"/>
            </a:lvl1pPr>
          </a:lstStyle>
          <a:p>
            <a:endParaRPr lang="sv-SE"/>
          </a:p>
        </p:txBody>
      </p:sp>
      <p:sp>
        <p:nvSpPr>
          <p:cNvPr id="3" name="Platshållare för datum 2"/>
          <p:cNvSpPr>
            <a:spLocks noGrp="1"/>
          </p:cNvSpPr>
          <p:nvPr>
            <p:ph type="dt" idx="1"/>
          </p:nvPr>
        </p:nvSpPr>
        <p:spPr>
          <a:xfrm>
            <a:off x="4021294" y="0"/>
            <a:ext cx="3076363" cy="513508"/>
          </a:xfrm>
          <a:prstGeom prst="rect">
            <a:avLst/>
          </a:prstGeom>
        </p:spPr>
        <p:txBody>
          <a:bodyPr vert="horz" lIns="94320" tIns="47160" rIns="94320" bIns="47160" rtlCol="0"/>
          <a:lstStyle>
            <a:lvl1pPr algn="r">
              <a:defRPr sz="1200"/>
            </a:lvl1pPr>
          </a:lstStyle>
          <a:p>
            <a:fld id="{AF3B9AEB-3F76-4E80-B35D-320E92C1A978}" type="datetimeFigureOut">
              <a:rPr lang="sv-SE" smtClean="0"/>
              <a:t>2023-03-13</a:t>
            </a:fld>
            <a:endParaRPr lang="sv-SE"/>
          </a:p>
        </p:txBody>
      </p:sp>
      <p:sp>
        <p:nvSpPr>
          <p:cNvPr id="4" name="Platshållare för bildobjekt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320" tIns="47160" rIns="94320" bIns="47160" rtlCol="0" anchor="ctr"/>
          <a:lstStyle/>
          <a:p>
            <a:endParaRPr lang="sv-SE"/>
          </a:p>
        </p:txBody>
      </p:sp>
      <p:sp>
        <p:nvSpPr>
          <p:cNvPr id="5" name="Platshållare för anteckningar 4"/>
          <p:cNvSpPr>
            <a:spLocks noGrp="1"/>
          </p:cNvSpPr>
          <p:nvPr>
            <p:ph type="body" sz="quarter" idx="3"/>
          </p:nvPr>
        </p:nvSpPr>
        <p:spPr>
          <a:xfrm>
            <a:off x="709930" y="4925408"/>
            <a:ext cx="5679440" cy="4029879"/>
          </a:xfrm>
          <a:prstGeom prst="rect">
            <a:avLst/>
          </a:prstGeom>
        </p:spPr>
        <p:txBody>
          <a:bodyPr vert="horz" lIns="94320" tIns="47160" rIns="94320" bIns="4716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6363" cy="513507"/>
          </a:xfrm>
          <a:prstGeom prst="rect">
            <a:avLst/>
          </a:prstGeom>
        </p:spPr>
        <p:txBody>
          <a:bodyPr vert="horz" lIns="94320" tIns="47160" rIns="94320" bIns="47160" rtlCol="0" anchor="b"/>
          <a:lstStyle>
            <a:lvl1pPr algn="l">
              <a:defRPr sz="1200"/>
            </a:lvl1pPr>
          </a:lstStyle>
          <a:p>
            <a:endParaRPr lang="sv-SE"/>
          </a:p>
        </p:txBody>
      </p:sp>
      <p:sp>
        <p:nvSpPr>
          <p:cNvPr id="7" name="Platshållare för bildnummer 6"/>
          <p:cNvSpPr>
            <a:spLocks noGrp="1"/>
          </p:cNvSpPr>
          <p:nvPr>
            <p:ph type="sldNum" sz="quarter" idx="5"/>
          </p:nvPr>
        </p:nvSpPr>
        <p:spPr>
          <a:xfrm>
            <a:off x="4021294" y="9721107"/>
            <a:ext cx="3076363" cy="513507"/>
          </a:xfrm>
          <a:prstGeom prst="rect">
            <a:avLst/>
          </a:prstGeom>
        </p:spPr>
        <p:txBody>
          <a:bodyPr vert="horz" lIns="94320" tIns="47160" rIns="94320" bIns="47160" rtlCol="0" anchor="b"/>
          <a:lstStyle>
            <a:lvl1pPr algn="r">
              <a:defRPr sz="1200"/>
            </a:lvl1pPr>
          </a:lstStyle>
          <a:p>
            <a:fld id="{8FFD5C9B-D74E-4C8B-9D87-BA7D2752538A}" type="slidenum">
              <a:rPr lang="sv-SE" smtClean="0"/>
              <a:t>‹#›</a:t>
            </a:fld>
            <a:endParaRPr lang="sv-SE"/>
          </a:p>
        </p:txBody>
      </p:sp>
    </p:spTree>
    <p:extLst>
      <p:ext uri="{BB962C8B-B14F-4D97-AF65-F5344CB8AC3E}">
        <p14:creationId xmlns:p14="http://schemas.microsoft.com/office/powerpoint/2010/main" val="36560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rampbilsrallyt.s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vi i Rotary gör gott i det lokala samhället, visar vi att Rotary gör skillnad. </a:t>
            </a:r>
          </a:p>
          <a:p>
            <a:r>
              <a:rPr lang="sv-SE" dirty="0"/>
              <a:t>Rotary synliggörs i lokalsamhället.</a:t>
            </a:r>
          </a:p>
          <a:p>
            <a:endParaRPr lang="sv-SE" dirty="0"/>
          </a:p>
          <a:p>
            <a:r>
              <a:rPr lang="sv-SE" dirty="0"/>
              <a:t>Lokala projekt – 50% av klubbarna i 2340</a:t>
            </a:r>
          </a:p>
          <a:p>
            <a:r>
              <a:rPr lang="sv-SE" dirty="0"/>
              <a:t>Internationella </a:t>
            </a:r>
            <a:r>
              <a:rPr lang="sv-SE" dirty="0" err="1"/>
              <a:t>proj</a:t>
            </a:r>
            <a:r>
              <a:rPr lang="sv-SE" dirty="0"/>
              <a:t>  4 klubbar– Askersund, Västerås Aurora, Västerås </a:t>
            </a:r>
            <a:r>
              <a:rPr lang="sv-SE" dirty="0" err="1"/>
              <a:t>Rudbeckius</a:t>
            </a:r>
            <a:r>
              <a:rPr lang="sv-SE" dirty="0"/>
              <a:t>, Örebro</a:t>
            </a:r>
          </a:p>
        </p:txBody>
      </p:sp>
      <p:sp>
        <p:nvSpPr>
          <p:cNvPr id="4" name="Platshållare för bildnummer 3"/>
          <p:cNvSpPr>
            <a:spLocks noGrp="1"/>
          </p:cNvSpPr>
          <p:nvPr>
            <p:ph type="sldNum" sz="quarter" idx="5"/>
          </p:nvPr>
        </p:nvSpPr>
        <p:spPr/>
        <p:txBody>
          <a:bodyPr/>
          <a:lstStyle/>
          <a:p>
            <a:fld id="{8FFD5C9B-D74E-4C8B-9D87-BA7D2752538A}" type="slidenum">
              <a:rPr lang="sv-SE" smtClean="0"/>
              <a:t>1</a:t>
            </a:fld>
            <a:endParaRPr lang="sv-SE"/>
          </a:p>
        </p:txBody>
      </p:sp>
    </p:spTree>
    <p:extLst>
      <p:ext uri="{BB962C8B-B14F-4D97-AF65-F5344CB8AC3E}">
        <p14:creationId xmlns:p14="http://schemas.microsoft.com/office/powerpoint/2010/main" val="397843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900" b="1" dirty="0">
                <a:latin typeface="Calibri" panose="020F0502020204030204" pitchFamily="34" charset="0"/>
                <a:ea typeface="Calibri" panose="020F0502020204030204" pitchFamily="34" charset="0"/>
                <a:cs typeface="Times New Roman" panose="02020603050405020304" pitchFamily="18" charset="0"/>
              </a:rPr>
              <a:t>CB</a:t>
            </a:r>
          </a:p>
          <a:p>
            <a:r>
              <a:rPr lang="sv-SE" sz="1400" b="1" dirty="0" err="1">
                <a:latin typeface="Calibri" panose="020F0502020204030204" pitchFamily="34" charset="0"/>
                <a:ea typeface="Calibri" panose="020F0502020204030204" pitchFamily="34" charset="0"/>
                <a:cs typeface="Times New Roman" panose="02020603050405020304" pitchFamily="18" charset="0"/>
              </a:rPr>
              <a:t>Biprojekt</a:t>
            </a:r>
            <a:r>
              <a:rPr lang="sv-SE" sz="1400" b="1" dirty="0">
                <a:latin typeface="Calibri" panose="020F0502020204030204" pitchFamily="34" charset="0"/>
                <a:ea typeface="Calibri" panose="020F0502020204030204" pitchFamily="34" charset="0"/>
                <a:cs typeface="Times New Roman" panose="02020603050405020304" pitchFamily="18" charset="0"/>
              </a:rPr>
              <a:t> Tanzania</a:t>
            </a:r>
            <a:r>
              <a:rPr lang="sv-SE" sz="1400" dirty="0">
                <a:latin typeface="Calibri" panose="020F0502020204030204" pitchFamily="34" charset="0"/>
                <a:ea typeface="Calibri" panose="020F0502020204030204" pitchFamily="34" charset="0"/>
                <a:cs typeface="Times New Roman" panose="02020603050405020304" pitchFamily="18" charset="0"/>
              </a:rPr>
              <a:t>. Inköp av ett antal bikupor som ska delas ut till behövande i norra Tanzania via ett kollektiv. 2019. Pandemin pausade projektet.</a:t>
            </a:r>
          </a:p>
          <a:p>
            <a:r>
              <a:rPr lang="sv-SE" sz="1400" b="1" dirty="0" err="1">
                <a:latin typeface="Times New Roman" panose="02020603050405020304" pitchFamily="18" charset="0"/>
                <a:ea typeface="Calibri" panose="020F0502020204030204" pitchFamily="34" charset="0"/>
              </a:rPr>
              <a:t>Biprojekt</a:t>
            </a:r>
            <a:r>
              <a:rPr lang="sv-SE" sz="1400" b="1" dirty="0">
                <a:latin typeface="Times New Roman" panose="02020603050405020304" pitchFamily="18" charset="0"/>
                <a:ea typeface="Calibri" panose="020F0502020204030204" pitchFamily="34" charset="0"/>
              </a:rPr>
              <a:t> med Skälbyskolan i 2 år</a:t>
            </a:r>
            <a:r>
              <a:rPr lang="sv-SE" sz="1400" dirty="0">
                <a:latin typeface="Times New Roman" panose="02020603050405020304" pitchFamily="18" charset="0"/>
                <a:ea typeface="Calibri" panose="020F0502020204030204" pitchFamily="34" charset="0"/>
              </a:rPr>
              <a:t>. Barnen i klass 9 fick lära sig mycket om bin. De gjorde en presentation för vår klubb och projektet var mycket lyckat eftersom eleverna blev mycket engagerade och många elever fick höjde sina betyg tack vare projektet.  Projektet fortsatte i klasserna 6-8.  </a:t>
            </a:r>
            <a:r>
              <a:rPr lang="sv-SE" sz="1400" dirty="0" err="1">
                <a:latin typeface="Times New Roman" panose="02020603050405020304" pitchFamily="18" charset="0"/>
                <a:ea typeface="Calibri" panose="020F0502020204030204" pitchFamily="34" charset="0"/>
              </a:rPr>
              <a:t>Bl</a:t>
            </a:r>
            <a:r>
              <a:rPr lang="sv-SE" sz="1400" dirty="0">
                <a:latin typeface="Times New Roman" panose="02020603050405020304" pitchFamily="18" charset="0"/>
                <a:ea typeface="Calibri" panose="020F0502020204030204" pitchFamily="34" charset="0"/>
              </a:rPr>
              <a:t> a har barnen i slöjden tillverkat ramar till bikupor, planterat blommor i rabatter och balkonglådor för bin. Ett mycket stort engagemang från alla lärare. </a:t>
            </a:r>
            <a:endParaRPr lang="sv-SE" sz="1400" dirty="0"/>
          </a:p>
        </p:txBody>
      </p:sp>
      <p:sp>
        <p:nvSpPr>
          <p:cNvPr id="4" name="Platshållare för bildnummer 3"/>
          <p:cNvSpPr>
            <a:spLocks noGrp="1"/>
          </p:cNvSpPr>
          <p:nvPr>
            <p:ph type="sldNum" sz="quarter" idx="5"/>
          </p:nvPr>
        </p:nvSpPr>
        <p:spPr/>
        <p:txBody>
          <a:bodyPr/>
          <a:lstStyle/>
          <a:p>
            <a:fld id="{8FFD5C9B-D74E-4C8B-9D87-BA7D2752538A}" type="slidenum">
              <a:rPr lang="sv-SE" smtClean="0"/>
              <a:t>10</a:t>
            </a:fld>
            <a:endParaRPr lang="sv-SE"/>
          </a:p>
        </p:txBody>
      </p:sp>
    </p:spTree>
    <p:extLst>
      <p:ext uri="{BB962C8B-B14F-4D97-AF65-F5344CB8AC3E}">
        <p14:creationId xmlns:p14="http://schemas.microsoft.com/office/powerpoint/2010/main" val="195142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CB</a:t>
            </a:r>
          </a:p>
          <a:p>
            <a:r>
              <a:rPr lang="sv-SE" sz="1400" dirty="0"/>
              <a:t>Örebro RK sponsrar byggandet av en skola i Colombia som kommer att byggas i höst i regi av Ankarstiftelsen. Skolan ska ligga bland bergen där Falkgerillan har/haft sina fästen. De </a:t>
            </a:r>
            <a:r>
              <a:rPr lang="sv-SE" sz="1400" dirty="0" err="1"/>
              <a:t>fd</a:t>
            </a:r>
            <a:r>
              <a:rPr lang="sv-SE" sz="1400" dirty="0"/>
              <a:t> gerillaledarna har insett att det finns ett stort behov av att utbilda barnen och har engagerat sig i detta. </a:t>
            </a:r>
            <a:r>
              <a:rPr lang="sv-SE" sz="1400" dirty="0">
                <a:solidFill>
                  <a:srgbClr val="212529"/>
                </a:solidFill>
                <a:latin typeface="-apple-system"/>
              </a:rPr>
              <a:t> Byggmetod är enkel och en skola kan resas inom ett par dagar. Arbetet utförs av lokala hantverkare, representanter från Ankarstiftelsen och volontärer från Sverige och Colombia och sker i nära samarbete med lokal skolmyndighet. </a:t>
            </a:r>
            <a:endParaRPr lang="sv-SE" sz="1400" dirty="0"/>
          </a:p>
        </p:txBody>
      </p:sp>
      <p:sp>
        <p:nvSpPr>
          <p:cNvPr id="4" name="Platshållare för bildnummer 3"/>
          <p:cNvSpPr>
            <a:spLocks noGrp="1"/>
          </p:cNvSpPr>
          <p:nvPr>
            <p:ph type="sldNum" sz="quarter" idx="5"/>
          </p:nvPr>
        </p:nvSpPr>
        <p:spPr/>
        <p:txBody>
          <a:bodyPr/>
          <a:lstStyle/>
          <a:p>
            <a:fld id="{8FFD5C9B-D74E-4C8B-9D87-BA7D2752538A}" type="slidenum">
              <a:rPr lang="sv-SE" smtClean="0"/>
              <a:t>11</a:t>
            </a:fld>
            <a:endParaRPr lang="sv-SE"/>
          </a:p>
        </p:txBody>
      </p:sp>
    </p:spTree>
    <p:extLst>
      <p:ext uri="{BB962C8B-B14F-4D97-AF65-F5344CB8AC3E}">
        <p14:creationId xmlns:p14="http://schemas.microsoft.com/office/powerpoint/2010/main" val="43277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CB</a:t>
            </a:r>
          </a:p>
          <a:p>
            <a:r>
              <a:rPr lang="sv-SE" sz="1400" b="1" dirty="0"/>
              <a:t>Lättlästa böcker på svenska </a:t>
            </a:r>
            <a:r>
              <a:rPr lang="sv-SE" sz="1400" dirty="0"/>
              <a:t>– Kristinehamn-Bro – delades ut till barn</a:t>
            </a:r>
          </a:p>
          <a:p>
            <a:endParaRPr lang="sv-SE" sz="1400" dirty="0"/>
          </a:p>
          <a:p>
            <a:r>
              <a:rPr lang="sv-SE" sz="1400" b="1" dirty="0"/>
              <a:t>Träffar för att prata svenska</a:t>
            </a:r>
            <a:r>
              <a:rPr lang="sv-SE" sz="1400" dirty="0"/>
              <a:t> – Västerås</a:t>
            </a:r>
          </a:p>
          <a:p>
            <a:r>
              <a:rPr lang="sv-SE" sz="1400" b="1" dirty="0"/>
              <a:t>Simundervisning för män och kvinnor</a:t>
            </a:r>
            <a:r>
              <a:rPr lang="sv-SE" sz="1400" dirty="0"/>
              <a:t> - Västerås</a:t>
            </a:r>
          </a:p>
        </p:txBody>
      </p:sp>
      <p:sp>
        <p:nvSpPr>
          <p:cNvPr id="4" name="Platshållare för bildnummer 3"/>
          <p:cNvSpPr>
            <a:spLocks noGrp="1"/>
          </p:cNvSpPr>
          <p:nvPr>
            <p:ph type="sldNum" sz="quarter" idx="5"/>
          </p:nvPr>
        </p:nvSpPr>
        <p:spPr/>
        <p:txBody>
          <a:bodyPr/>
          <a:lstStyle/>
          <a:p>
            <a:fld id="{8FFD5C9B-D74E-4C8B-9D87-BA7D2752538A}" type="slidenum">
              <a:rPr lang="sv-SE" smtClean="0"/>
              <a:t>12</a:t>
            </a:fld>
            <a:endParaRPr lang="sv-SE"/>
          </a:p>
        </p:txBody>
      </p:sp>
    </p:spTree>
    <p:extLst>
      <p:ext uri="{BB962C8B-B14F-4D97-AF65-F5344CB8AC3E}">
        <p14:creationId xmlns:p14="http://schemas.microsoft.com/office/powerpoint/2010/main" val="372250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AJ</a:t>
            </a:r>
          </a:p>
          <a:p>
            <a:r>
              <a:rPr lang="sv-SE" sz="1400" dirty="0"/>
              <a:t>Många klubbar skänker hjärtstartare till föreningar </a:t>
            </a:r>
          </a:p>
        </p:txBody>
      </p:sp>
      <p:sp>
        <p:nvSpPr>
          <p:cNvPr id="4" name="Platshållare för bildnummer 3"/>
          <p:cNvSpPr>
            <a:spLocks noGrp="1"/>
          </p:cNvSpPr>
          <p:nvPr>
            <p:ph type="sldNum" sz="quarter" idx="5"/>
          </p:nvPr>
        </p:nvSpPr>
        <p:spPr/>
        <p:txBody>
          <a:bodyPr/>
          <a:lstStyle/>
          <a:p>
            <a:fld id="{8FFD5C9B-D74E-4C8B-9D87-BA7D2752538A}" type="slidenum">
              <a:rPr lang="sv-SE" smtClean="0"/>
              <a:t>13</a:t>
            </a:fld>
            <a:endParaRPr lang="sv-SE"/>
          </a:p>
        </p:txBody>
      </p:sp>
    </p:spTree>
    <p:extLst>
      <p:ext uri="{BB962C8B-B14F-4D97-AF65-F5344CB8AC3E}">
        <p14:creationId xmlns:p14="http://schemas.microsoft.com/office/powerpoint/2010/main" val="370126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a:p>
            <a:r>
              <a:rPr lang="sv-SE" dirty="0"/>
              <a:t>Örebroklubbarnas kollo sen 25 år tillbaka. Samarbete med KFUM. Rotarianerna kompletterande ledare.</a:t>
            </a:r>
          </a:p>
        </p:txBody>
      </p:sp>
      <p:sp>
        <p:nvSpPr>
          <p:cNvPr id="4" name="Platshållare för bildnummer 3"/>
          <p:cNvSpPr>
            <a:spLocks noGrp="1"/>
          </p:cNvSpPr>
          <p:nvPr>
            <p:ph type="sldNum" sz="quarter" idx="5"/>
          </p:nvPr>
        </p:nvSpPr>
        <p:spPr/>
        <p:txBody>
          <a:bodyPr/>
          <a:lstStyle/>
          <a:p>
            <a:fld id="{8FFD5C9B-D74E-4C8B-9D87-BA7D2752538A}" type="slidenum">
              <a:rPr lang="sv-SE" smtClean="0"/>
              <a:t>2</a:t>
            </a:fld>
            <a:endParaRPr lang="sv-SE"/>
          </a:p>
        </p:txBody>
      </p:sp>
    </p:spTree>
    <p:extLst>
      <p:ext uri="{BB962C8B-B14F-4D97-AF65-F5344CB8AC3E}">
        <p14:creationId xmlns:p14="http://schemas.microsoft.com/office/powerpoint/2010/main" val="258899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238"/>
              </a:lnSpc>
              <a:spcAft>
                <a:spcPts val="990"/>
              </a:spcAft>
            </a:pPr>
            <a:endParaRPr lang="sv-SE" sz="1900" b="1" kern="1800" dirty="0">
              <a:solidFill>
                <a:srgbClr val="0050A2"/>
              </a:solidFill>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825"/>
              </a:spcAft>
            </a:pPr>
            <a:r>
              <a:rPr lang="sv-SE" sz="1900" dirty="0">
                <a:latin typeface="Calibri" panose="020F0502020204030204" pitchFamily="34" charset="0"/>
                <a:ea typeface="Calibri" panose="020F0502020204030204" pitchFamily="34" charset="0"/>
                <a:cs typeface="Times New Roman" panose="02020603050405020304" pitchFamily="18" charset="0"/>
              </a:rPr>
              <a:t>Mötesplats för föräldrar till barn och ungdomar med funktionshinder</a:t>
            </a:r>
          </a:p>
          <a:p>
            <a:pPr>
              <a:lnSpc>
                <a:spcPct val="107000"/>
              </a:lnSpc>
              <a:spcAft>
                <a:spcPts val="825"/>
              </a:spcAft>
            </a:pPr>
            <a:r>
              <a:rPr lang="sv-SE" sz="1900" dirty="0">
                <a:latin typeface="Calibri" panose="020F0502020204030204" pitchFamily="34" charset="0"/>
                <a:ea typeface="Calibri" panose="020F0502020204030204" pitchFamily="34" charset="0"/>
                <a:cs typeface="Times New Roman" panose="02020603050405020304" pitchFamily="18" charset="0"/>
              </a:rPr>
              <a:t>Årjäng Rotaryklubb har i samverkan med FUB och Vuxenskolan haft ett projekt där det erbjudits en träffpunkt till föräldrar till barn och ungdomar med funktionshinder. Målet har varit att föräldrarna ska kunna vara varandras bollplank samt få påfyllnad för egen del. Projektet har fyllt en funktion som saknats i lokalsamhället och varit mycket uppskattat. Deltagarna får vara med och önska vad träffarna ska innehålla. Det viktigaste är dock träffpunkten och stödet till varandra.</a:t>
            </a:r>
          </a:p>
          <a:p>
            <a:endParaRPr lang="sv-SE" dirty="0"/>
          </a:p>
        </p:txBody>
      </p:sp>
      <p:sp>
        <p:nvSpPr>
          <p:cNvPr id="4" name="Platshållare för bildnummer 3"/>
          <p:cNvSpPr>
            <a:spLocks noGrp="1"/>
          </p:cNvSpPr>
          <p:nvPr>
            <p:ph type="sldNum" sz="quarter" idx="5"/>
          </p:nvPr>
        </p:nvSpPr>
        <p:spPr/>
        <p:txBody>
          <a:bodyPr/>
          <a:lstStyle/>
          <a:p>
            <a:fld id="{8FFD5C9B-D74E-4C8B-9D87-BA7D2752538A}" type="slidenum">
              <a:rPr lang="sv-SE" smtClean="0"/>
              <a:t>3</a:t>
            </a:fld>
            <a:endParaRPr lang="sv-SE"/>
          </a:p>
        </p:txBody>
      </p:sp>
    </p:spTree>
    <p:extLst>
      <p:ext uri="{BB962C8B-B14F-4D97-AF65-F5344CB8AC3E}">
        <p14:creationId xmlns:p14="http://schemas.microsoft.com/office/powerpoint/2010/main" val="259300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a:p>
            <a:r>
              <a:rPr lang="sv-SE" b="1" dirty="0"/>
              <a:t>Askersunds RK </a:t>
            </a:r>
            <a:r>
              <a:rPr lang="sv-SE" dirty="0"/>
              <a:t>driver ett skolprojekt i Uganda med många små projekt som på sikt ska leda till att skolan kan bli självförsörjande inom ett antal områden. René Francis startade med detta mer än 10 år sedan, från 20 barn till 200. </a:t>
            </a:r>
          </a:p>
          <a:p>
            <a:pPr defTabSz="943204">
              <a:defRPr/>
            </a:pPr>
            <a:r>
              <a:rPr lang="sv-SE" dirty="0"/>
              <a:t>Kaffeprojekt, grönsaksodling, solpaneler, mensskydd för flickor, golvbeläggning i klassrum, rördragning av vatten, målning av skolans interiör och exteriör, sandfilter för rent vatten, </a:t>
            </a:r>
            <a:r>
              <a:rPr lang="sv-SE" sz="1900" dirty="0" err="1">
                <a:latin typeface="Calibri" panose="020F0502020204030204" pitchFamily="34" charset="0"/>
                <a:ea typeface="Calibri" panose="020F0502020204030204" pitchFamily="34" charset="0"/>
                <a:cs typeface="Times New Roman" panose="02020603050405020304" pitchFamily="18" charset="0"/>
              </a:rPr>
              <a:t>Septictank</a:t>
            </a:r>
            <a:r>
              <a:rPr lang="sv-SE" sz="1900" dirty="0">
                <a:latin typeface="Calibri" panose="020F0502020204030204" pitchFamily="34" charset="0"/>
                <a:ea typeface="Calibri" panose="020F0502020204030204" pitchFamily="34" charset="0"/>
                <a:cs typeface="Times New Roman" panose="02020603050405020304" pitchFamily="18" charset="0"/>
              </a:rPr>
              <a:t> för bättre hygien i skolan</a:t>
            </a:r>
            <a:r>
              <a:rPr lang="sv-SE" dirty="0"/>
              <a:t>. Över 100.000 kr.</a:t>
            </a:r>
          </a:p>
        </p:txBody>
      </p:sp>
      <p:sp>
        <p:nvSpPr>
          <p:cNvPr id="4" name="Platshållare för bildnummer 3"/>
          <p:cNvSpPr>
            <a:spLocks noGrp="1"/>
          </p:cNvSpPr>
          <p:nvPr>
            <p:ph type="sldNum" sz="quarter" idx="5"/>
          </p:nvPr>
        </p:nvSpPr>
        <p:spPr/>
        <p:txBody>
          <a:bodyPr/>
          <a:lstStyle/>
          <a:p>
            <a:fld id="{8FFD5C9B-D74E-4C8B-9D87-BA7D2752538A}" type="slidenum">
              <a:rPr lang="sv-SE" smtClean="0"/>
              <a:t>4</a:t>
            </a:fld>
            <a:endParaRPr lang="sv-SE"/>
          </a:p>
        </p:txBody>
      </p:sp>
    </p:spTree>
    <p:extLst>
      <p:ext uri="{BB962C8B-B14F-4D97-AF65-F5344CB8AC3E}">
        <p14:creationId xmlns:p14="http://schemas.microsoft.com/office/powerpoint/2010/main" val="52444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9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5"/>
              </a:spcAft>
            </a:pPr>
            <a:r>
              <a:rPr lang="sv-SE" sz="1900" dirty="0">
                <a:latin typeface="Calibri" panose="020F0502020204030204" pitchFamily="34" charset="0"/>
                <a:ea typeface="Calibri" panose="020F0502020204030204" pitchFamily="34" charset="0"/>
                <a:cs typeface="Times New Roman" panose="02020603050405020304" pitchFamily="18" charset="0"/>
              </a:rPr>
              <a:t>Årets </a:t>
            </a:r>
            <a:r>
              <a:rPr lang="sv-SE" sz="1900" dirty="0" err="1">
                <a:latin typeface="Calibri" panose="020F0502020204030204" pitchFamily="34" charset="0"/>
                <a:ea typeface="Calibri" panose="020F0502020204030204" pitchFamily="34" charset="0"/>
                <a:cs typeface="Times New Roman" panose="02020603050405020304" pitchFamily="18" charset="0"/>
              </a:rPr>
              <a:t>Bästing</a:t>
            </a:r>
            <a:r>
              <a:rPr lang="sv-SE" sz="1900" dirty="0">
                <a:latin typeface="Calibri" panose="020F0502020204030204" pitchFamily="34" charset="0"/>
                <a:ea typeface="Calibri" panose="020F0502020204030204" pitchFamily="34" charset="0"/>
                <a:cs typeface="Times New Roman" panose="02020603050405020304" pitchFamily="18" charset="0"/>
              </a:rPr>
              <a:t> är en utmärkelse som har instiftats av Karlstad City Rotaryklubb för att uppmärksamma elever i skolår 9 i Karlstads grundskolor, som har visat stort kamratskap och </a:t>
            </a:r>
            <a:r>
              <a:rPr lang="sv-SE" sz="1900" dirty="0" err="1">
                <a:latin typeface="Calibri" panose="020F0502020204030204" pitchFamily="34" charset="0"/>
                <a:ea typeface="Calibri" panose="020F0502020204030204" pitchFamily="34" charset="0"/>
                <a:cs typeface="Times New Roman" panose="02020603050405020304" pitchFamily="18" charset="0"/>
              </a:rPr>
              <a:t>civilkurageMed</a:t>
            </a:r>
            <a:r>
              <a:rPr lang="sv-SE" sz="1900" dirty="0">
                <a:latin typeface="Calibri" panose="020F0502020204030204" pitchFamily="34" charset="0"/>
                <a:ea typeface="Calibri" panose="020F0502020204030204" pitchFamily="34" charset="0"/>
                <a:cs typeface="Times New Roman" panose="02020603050405020304" pitchFamily="18" charset="0"/>
              </a:rPr>
              <a:t> utmärkelsen Ungt Kurage vill Karlstad City Rotaryklubb tillsammans med Raoul Wallenberg Academy uppmärksamma unga i Värmland mellan 15 och 20 år, som med små resurser gjort stor medmänsklig skillnad och visat prov på civilkurage och engagemang.</a:t>
            </a:r>
          </a:p>
          <a:p>
            <a:pPr>
              <a:lnSpc>
                <a:spcPct val="107000"/>
              </a:lnSpc>
              <a:spcAft>
                <a:spcPts val="825"/>
              </a:spcAft>
            </a:pPr>
            <a:r>
              <a:rPr lang="sv-SE" sz="1900" dirty="0">
                <a:latin typeface="Calibri" panose="020F0502020204030204" pitchFamily="34" charset="0"/>
                <a:ea typeface="Calibri" panose="020F0502020204030204" pitchFamily="34" charset="0"/>
                <a:cs typeface="Times New Roman" panose="02020603050405020304" pitchFamily="18" charset="0"/>
              </a:rPr>
              <a:t>Årets Eldsjäl Årligt återkommande utdelning av utmärkelse till förtjänt person i Köpings kommun sedan år 2003.Utmärkelsen utdelas i nära anslutning till Rotarys födelsedag i feb</a:t>
            </a:r>
          </a:p>
          <a:p>
            <a:pPr>
              <a:lnSpc>
                <a:spcPct val="107000"/>
              </a:lnSpc>
              <a:spcAft>
                <a:spcPts val="825"/>
              </a:spcAft>
            </a:pPr>
            <a:r>
              <a:rPr lang="sv-SE" sz="1900" dirty="0">
                <a:latin typeface="Calibri" panose="020F0502020204030204" pitchFamily="34" charset="0"/>
                <a:ea typeface="Calibri" panose="020F0502020204030204" pitchFamily="34" charset="0"/>
                <a:cs typeface="Times New Roman" panose="02020603050405020304" pitchFamily="18" charset="0"/>
              </a:rPr>
              <a:t>.</a:t>
            </a:r>
          </a:p>
          <a:p>
            <a:endParaRPr lang="sv-SE" sz="19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8FFD5C9B-D74E-4C8B-9D87-BA7D2752538A}" type="slidenum">
              <a:rPr lang="sv-SE" smtClean="0"/>
              <a:t>5</a:t>
            </a:fld>
            <a:endParaRPr lang="sv-SE"/>
          </a:p>
        </p:txBody>
      </p:sp>
    </p:spTree>
    <p:extLst>
      <p:ext uri="{BB962C8B-B14F-4D97-AF65-F5344CB8AC3E}">
        <p14:creationId xmlns:p14="http://schemas.microsoft.com/office/powerpoint/2010/main" val="107067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a:p>
            <a:r>
              <a:rPr lang="sv-SE" dirty="0"/>
              <a:t>Inför varje julhelg inköper klubben ett antal nallar, som sedan delas ut bland intagna barn på sjukhuset. </a:t>
            </a:r>
          </a:p>
        </p:txBody>
      </p:sp>
      <p:sp>
        <p:nvSpPr>
          <p:cNvPr id="4" name="Platshållare för bildnummer 3"/>
          <p:cNvSpPr>
            <a:spLocks noGrp="1"/>
          </p:cNvSpPr>
          <p:nvPr>
            <p:ph type="sldNum" sz="quarter" idx="5"/>
          </p:nvPr>
        </p:nvSpPr>
        <p:spPr/>
        <p:txBody>
          <a:bodyPr/>
          <a:lstStyle/>
          <a:p>
            <a:fld id="{8FFD5C9B-D74E-4C8B-9D87-BA7D2752538A}" type="slidenum">
              <a:rPr lang="sv-SE" smtClean="0"/>
              <a:t>6</a:t>
            </a:fld>
            <a:endParaRPr lang="sv-SE"/>
          </a:p>
        </p:txBody>
      </p:sp>
    </p:spTree>
    <p:extLst>
      <p:ext uri="{BB962C8B-B14F-4D97-AF65-F5344CB8AC3E}">
        <p14:creationId xmlns:p14="http://schemas.microsoft.com/office/powerpoint/2010/main" val="1584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25"/>
              </a:spcAft>
            </a:pPr>
            <a:endParaRPr lang="sv-SE" sz="19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nSpc>
                <a:spcPct val="115000"/>
              </a:lnSpc>
              <a:spcAft>
                <a:spcPts val="825"/>
              </a:spcAft>
            </a:pPr>
            <a:r>
              <a:rPr lang="sv-SE"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MC-ambulans i Kenya. </a:t>
            </a:r>
            <a:r>
              <a:rPr lang="sv-SE" dirty="0">
                <a:solidFill>
                  <a:srgbClr val="000000"/>
                </a:solidFill>
                <a:latin typeface="Georgia" panose="02040502050405020303" pitchFamily="18" charset="0"/>
                <a:ea typeface="Calibri" panose="020F0502020204030204" pitchFamily="34" charset="0"/>
                <a:cs typeface="Times New Roman" panose="02020603050405020304" pitchFamily="18" charset="0"/>
              </a:rPr>
              <a:t>Västerås-Aurora har gjort ett antal insatser i södra Kenya bland annat </a:t>
            </a:r>
            <a:r>
              <a:rPr lang="sv-SE"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levererans</a:t>
            </a:r>
            <a:r>
              <a:rPr lang="sv-SE" dirty="0">
                <a:solidFill>
                  <a:srgbClr val="000000"/>
                </a:solidFill>
                <a:latin typeface="Georgia" panose="02040502050405020303" pitchFamily="18" charset="0"/>
                <a:ea typeface="Calibri" panose="020F0502020204030204" pitchFamily="34" charset="0"/>
                <a:cs typeface="Times New Roman" panose="02020603050405020304" pitchFamily="18" charset="0"/>
              </a:rPr>
              <a:t> av en mc-ambulans i samarbete med den </a:t>
            </a:r>
            <a:r>
              <a:rPr lang="sv-SE"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ideella föreningen </a:t>
            </a:r>
            <a:r>
              <a:rPr lang="sv-SE" b="1"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Eezer</a:t>
            </a:r>
            <a:r>
              <a:rPr lang="sv-SE"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 Sverige</a:t>
            </a:r>
            <a:r>
              <a:rPr lang="sv-SE" dirty="0">
                <a:solidFill>
                  <a:srgbClr val="000000"/>
                </a:solidFill>
                <a:latin typeface="Georgia" panose="02040502050405020303" pitchFamily="18" charset="0"/>
                <a:ea typeface="Calibri" panose="020F0502020204030204" pitchFamily="34" charset="0"/>
                <a:cs typeface="Times New Roman" panose="02020603050405020304" pitchFamily="18" charset="0"/>
              </a:rPr>
              <a:t>. Ambulansen används för transport av gravida kvinnor som bor på landsbygden, med dåliga vägar, långt från mödravårdscentraler och andra sjukvårdsinrättningar. </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Eezer</a:t>
            </a:r>
            <a:r>
              <a:rPr lang="sv-SE" dirty="0">
                <a:solidFill>
                  <a:srgbClr val="000000"/>
                </a:solidFill>
                <a:latin typeface="Georgia" panose="02040502050405020303" pitchFamily="18" charset="0"/>
                <a:ea typeface="Calibri" panose="020F0502020204030204" pitchFamily="34" charset="0"/>
                <a:cs typeface="Times New Roman" panose="02020603050405020304" pitchFamily="18" charset="0"/>
              </a:rPr>
              <a:t> Initiativet i Sverige har startat att bygga upp en flotta av mc-ambulanser runt om i Afrika. </a:t>
            </a:r>
          </a:p>
          <a:p>
            <a:r>
              <a:rPr lang="sv-SE" dirty="0">
                <a:solidFill>
                  <a:srgbClr val="000000"/>
                </a:solidFill>
                <a:latin typeface="Georgia" panose="02040502050405020303" pitchFamily="18" charset="0"/>
                <a:ea typeface="Calibri" panose="020F0502020204030204" pitchFamily="34" charset="0"/>
                <a:cs typeface="Times New Roman" panose="02020603050405020304" pitchFamily="18" charset="0"/>
              </a:rPr>
              <a:t>Idag, 2022, finns det cirka 30 ekipage placerade runt om i Afrika och </a:t>
            </a:r>
            <a:r>
              <a:rPr lang="sv-SE"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Eezer</a:t>
            </a:r>
            <a:r>
              <a:rPr lang="sv-SE" dirty="0">
                <a:solidFill>
                  <a:srgbClr val="000000"/>
                </a:solidFill>
                <a:latin typeface="Georgia" panose="02040502050405020303" pitchFamily="18" charset="0"/>
                <a:ea typeface="Calibri" panose="020F0502020204030204" pitchFamily="34" charset="0"/>
                <a:cs typeface="Times New Roman" panose="02020603050405020304" pitchFamily="18" charset="0"/>
              </a:rPr>
              <a:t> har som mål att placera ut 3000 stycken fram till 2030.</a:t>
            </a:r>
            <a:endParaRPr lang="sv-SE" dirty="0"/>
          </a:p>
        </p:txBody>
      </p:sp>
      <p:sp>
        <p:nvSpPr>
          <p:cNvPr id="4" name="Platshållare för bildnummer 3"/>
          <p:cNvSpPr>
            <a:spLocks noGrp="1"/>
          </p:cNvSpPr>
          <p:nvPr>
            <p:ph type="sldNum" sz="quarter" idx="5"/>
          </p:nvPr>
        </p:nvSpPr>
        <p:spPr/>
        <p:txBody>
          <a:bodyPr/>
          <a:lstStyle/>
          <a:p>
            <a:fld id="{8FFD5C9B-D74E-4C8B-9D87-BA7D2752538A}" type="slidenum">
              <a:rPr lang="sv-SE" smtClean="0"/>
              <a:t>7</a:t>
            </a:fld>
            <a:endParaRPr lang="sv-SE"/>
          </a:p>
        </p:txBody>
      </p:sp>
    </p:spTree>
    <p:extLst>
      <p:ext uri="{BB962C8B-B14F-4D97-AF65-F5344CB8AC3E}">
        <p14:creationId xmlns:p14="http://schemas.microsoft.com/office/powerpoint/2010/main" val="413011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900"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r>
              <a:rPr lang="sv-SE"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Simskola</a:t>
            </a:r>
            <a:r>
              <a:rPr lang="sv-SE" dirty="0">
                <a:solidFill>
                  <a:srgbClr val="000000"/>
                </a:solidFill>
                <a:latin typeface="Georgia" panose="02040502050405020303" pitchFamily="18" charset="0"/>
                <a:ea typeface="Calibri" panose="020F0502020204030204" pitchFamily="34" charset="0"/>
                <a:cs typeface="Times New Roman" panose="02020603050405020304" pitchFamily="18" charset="0"/>
              </a:rPr>
              <a:t>. Västerås Rotaryklubb sponsrar en satsning på simundervisning för barn med funktionshinder som VSS (Västerås Sim-Sällskap) </a:t>
            </a:r>
          </a:p>
          <a:p>
            <a:endParaRPr lang="sv-SE" dirty="0">
              <a:solidFill>
                <a:srgbClr val="000000"/>
              </a:solidFill>
              <a:latin typeface="Georgia" panose="02040502050405020303" pitchFamily="18" charset="0"/>
              <a:cs typeface="Times New Roman" panose="02020603050405020304" pitchFamily="18" charset="0"/>
            </a:endParaRPr>
          </a:p>
          <a:p>
            <a:r>
              <a:rPr lang="sv-SE" dirty="0">
                <a:solidFill>
                  <a:srgbClr val="000000"/>
                </a:solidFill>
                <a:latin typeface="Georgia" panose="02040502050405020303" pitchFamily="18" charset="0"/>
                <a:cs typeface="Times New Roman" panose="02020603050405020304" pitchFamily="18" charset="0"/>
              </a:rPr>
              <a:t>Simskola sponsrades för vuxna invandrare – män och kvinnor – för ett antal år sedan</a:t>
            </a:r>
            <a:endParaRPr lang="sv-SE" dirty="0"/>
          </a:p>
        </p:txBody>
      </p:sp>
      <p:sp>
        <p:nvSpPr>
          <p:cNvPr id="4" name="Platshållare för bildnummer 3"/>
          <p:cNvSpPr>
            <a:spLocks noGrp="1"/>
          </p:cNvSpPr>
          <p:nvPr>
            <p:ph type="sldNum" sz="quarter" idx="5"/>
          </p:nvPr>
        </p:nvSpPr>
        <p:spPr/>
        <p:txBody>
          <a:bodyPr/>
          <a:lstStyle/>
          <a:p>
            <a:fld id="{8FFD5C9B-D74E-4C8B-9D87-BA7D2752538A}" type="slidenum">
              <a:rPr lang="sv-SE" smtClean="0"/>
              <a:t>8</a:t>
            </a:fld>
            <a:endParaRPr lang="sv-SE"/>
          </a:p>
        </p:txBody>
      </p:sp>
    </p:spTree>
    <p:extLst>
      <p:ext uri="{BB962C8B-B14F-4D97-AF65-F5344CB8AC3E}">
        <p14:creationId xmlns:p14="http://schemas.microsoft.com/office/powerpoint/2010/main" val="3523860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3204">
              <a:defRPr/>
            </a:pPr>
            <a:r>
              <a:rPr lang="sv-SE" sz="1900" b="1" dirty="0">
                <a:latin typeface="Times New Roman" panose="02020603050405020304" pitchFamily="18" charset="0"/>
                <a:ea typeface="Times New Roman" panose="02020603050405020304" pitchFamily="18" charset="0"/>
              </a:rPr>
              <a:t>AJ</a:t>
            </a:r>
          </a:p>
          <a:p>
            <a:pPr defTabSz="943204">
              <a:defRPr/>
            </a:pPr>
            <a:r>
              <a:rPr lang="sv-SE" b="1" dirty="0">
                <a:latin typeface="Times New Roman" panose="02020603050405020304" pitchFamily="18" charset="0"/>
                <a:ea typeface="Times New Roman" panose="02020603050405020304" pitchFamily="18" charset="0"/>
              </a:rPr>
              <a:t>Midsommarfirande i Torsby. </a:t>
            </a:r>
            <a:r>
              <a:rPr lang="sv-SE" dirty="0">
                <a:latin typeface="Times New Roman" panose="02020603050405020304" pitchFamily="18" charset="0"/>
                <a:ea typeface="Times New Roman" panose="02020603050405020304" pitchFamily="18" charset="0"/>
              </a:rPr>
              <a:t>Vår absolut största aktivitet genomförs varje midsommar i Torsby centrum då vi samordnar Torsbyortens firande. Torsby Rotaryklubbs </a:t>
            </a:r>
            <a:r>
              <a:rPr lang="sv-SE" dirty="0" err="1">
                <a:latin typeface="Times New Roman" panose="02020603050405020304" pitchFamily="18" charset="0"/>
                <a:ea typeface="Times New Roman" panose="02020603050405020304" pitchFamily="18" charset="0"/>
              </a:rPr>
              <a:t>kraftansträning</a:t>
            </a:r>
            <a:r>
              <a:rPr lang="sv-SE" dirty="0">
                <a:latin typeface="Times New Roman" panose="02020603050405020304" pitchFamily="18" charset="0"/>
                <a:ea typeface="Times New Roman" panose="02020603050405020304" pitchFamily="18" charset="0"/>
              </a:rPr>
              <a:t> är under midsommar då vi samordnar midsommarfirandet i centrala Torsby. Förutom det sedvanliga firandet med midsommarstång och barndans på Gamla Torget genomförs </a:t>
            </a:r>
            <a:r>
              <a:rPr lang="sv-SE" dirty="0">
                <a:latin typeface="Times New Roman" panose="02020603050405020304" pitchFamily="18" charset="0"/>
                <a:ea typeface="Times New Roman" panose="02020603050405020304" pitchFamily="18" charset="0"/>
                <a:hlinkClick r:id="rId3"/>
              </a:rPr>
              <a:t>trampbilsrallyt</a:t>
            </a:r>
            <a:r>
              <a:rPr lang="sv-SE" dirty="0">
                <a:latin typeface="Times New Roman" panose="02020603050405020304" pitchFamily="18" charset="0"/>
                <a:ea typeface="Times New Roman" panose="02020603050405020304" pitchFamily="18" charset="0"/>
              </a:rPr>
              <a:t>, som i framtiden komma arrangeras av MK Ratten.</a:t>
            </a:r>
          </a:p>
          <a:p>
            <a:endParaRPr lang="sv-SE" dirty="0"/>
          </a:p>
        </p:txBody>
      </p:sp>
      <p:sp>
        <p:nvSpPr>
          <p:cNvPr id="4" name="Platshållare för bildnummer 3"/>
          <p:cNvSpPr>
            <a:spLocks noGrp="1"/>
          </p:cNvSpPr>
          <p:nvPr>
            <p:ph type="sldNum" sz="quarter" idx="5"/>
          </p:nvPr>
        </p:nvSpPr>
        <p:spPr/>
        <p:txBody>
          <a:bodyPr/>
          <a:lstStyle/>
          <a:p>
            <a:fld id="{8FFD5C9B-D74E-4C8B-9D87-BA7D2752538A}" type="slidenum">
              <a:rPr lang="sv-SE" smtClean="0"/>
              <a:t>9</a:t>
            </a:fld>
            <a:endParaRPr lang="sv-SE"/>
          </a:p>
        </p:txBody>
      </p:sp>
    </p:spTree>
    <p:extLst>
      <p:ext uri="{BB962C8B-B14F-4D97-AF65-F5344CB8AC3E}">
        <p14:creationId xmlns:p14="http://schemas.microsoft.com/office/powerpoint/2010/main" val="209893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57864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20749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74542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94584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41081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5379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05581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02956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58466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05309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3/13/2023</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7375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3/13/2023</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63864305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text&#10;&#10;Automatiskt genererad beskrivning">
            <a:extLst>
              <a:ext uri="{FF2B5EF4-FFF2-40B4-BE49-F238E27FC236}">
                <a16:creationId xmlns:a16="http://schemas.microsoft.com/office/drawing/2014/main" id="{50C81AE4-530C-92A4-D3DE-A9DEAD65D7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4921" y="3141887"/>
            <a:ext cx="6602340" cy="3337606"/>
          </a:xfrm>
          <a:prstGeom prst="rect">
            <a:avLst/>
          </a:prstGeom>
        </p:spPr>
      </p:pic>
      <p:sp>
        <p:nvSpPr>
          <p:cNvPr id="7" name="Rubrik 6">
            <a:extLst>
              <a:ext uri="{FF2B5EF4-FFF2-40B4-BE49-F238E27FC236}">
                <a16:creationId xmlns:a16="http://schemas.microsoft.com/office/drawing/2014/main" id="{E6F7B64C-90EA-AE6A-089E-3E1AFA2B6089}"/>
              </a:ext>
            </a:extLst>
          </p:cNvPr>
          <p:cNvSpPr>
            <a:spLocks noGrp="1"/>
          </p:cNvSpPr>
          <p:nvPr>
            <p:ph type="ctrTitle"/>
          </p:nvPr>
        </p:nvSpPr>
        <p:spPr>
          <a:xfrm>
            <a:off x="389312" y="-274143"/>
            <a:ext cx="8372303" cy="2890202"/>
          </a:xfrm>
        </p:spPr>
        <p:txBody>
          <a:bodyPr/>
          <a:lstStyle/>
          <a:p>
            <a:r>
              <a:rPr lang="sv-SE" dirty="0"/>
              <a:t>Rotary Foundation –</a:t>
            </a:r>
            <a:br>
              <a:rPr lang="sv-SE" dirty="0"/>
            </a:br>
            <a:r>
              <a:rPr lang="sv-SE" dirty="0"/>
              <a:t>gör gott i världen</a:t>
            </a:r>
          </a:p>
        </p:txBody>
      </p:sp>
    </p:spTree>
    <p:extLst>
      <p:ext uri="{BB962C8B-B14F-4D97-AF65-F5344CB8AC3E}">
        <p14:creationId xmlns:p14="http://schemas.microsoft.com/office/powerpoint/2010/main" val="410470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person, träd, utomhus, person&#10;&#10;Automatiskt genererad beskrivning">
            <a:extLst>
              <a:ext uri="{FF2B5EF4-FFF2-40B4-BE49-F238E27FC236}">
                <a16:creationId xmlns:a16="http://schemas.microsoft.com/office/drawing/2014/main" id="{9883F31F-3FAE-98A5-E3CE-54F3704C82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22" y="1269786"/>
            <a:ext cx="4571999" cy="3428999"/>
          </a:xfrm>
          <a:prstGeom prst="rect">
            <a:avLst/>
          </a:prstGeom>
        </p:spPr>
      </p:pic>
      <p:sp>
        <p:nvSpPr>
          <p:cNvPr id="2" name="Rubrik 1">
            <a:extLst>
              <a:ext uri="{FF2B5EF4-FFF2-40B4-BE49-F238E27FC236}">
                <a16:creationId xmlns:a16="http://schemas.microsoft.com/office/drawing/2014/main" id="{09DC37BA-4C7F-7631-14F8-B0CBAF33A8CF}"/>
              </a:ext>
            </a:extLst>
          </p:cNvPr>
          <p:cNvSpPr txBox="1">
            <a:spLocks/>
          </p:cNvSpPr>
          <p:nvPr/>
        </p:nvSpPr>
        <p:spPr>
          <a:xfrm>
            <a:off x="838200" y="365125"/>
            <a:ext cx="10515600" cy="904661"/>
          </a:xfrm>
          <a:prstGeom prst="rect">
            <a:avLst/>
          </a:prstGeom>
        </p:spPr>
        <p:txBody>
          <a:bodyPr>
            <a:normAutofit fontScale="97500"/>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pPr algn="ctr"/>
            <a:r>
              <a:rPr lang="sv-SE" dirty="0" err="1"/>
              <a:t>Biprojekt</a:t>
            </a:r>
            <a:endParaRPr lang="sv-SE" dirty="0"/>
          </a:p>
        </p:txBody>
      </p:sp>
      <p:sp>
        <p:nvSpPr>
          <p:cNvPr id="6" name="textruta 5">
            <a:extLst>
              <a:ext uri="{FF2B5EF4-FFF2-40B4-BE49-F238E27FC236}">
                <a16:creationId xmlns:a16="http://schemas.microsoft.com/office/drawing/2014/main" id="{36727CCF-D9D4-966E-A8C8-6CAD90C010BF}"/>
              </a:ext>
            </a:extLst>
          </p:cNvPr>
          <p:cNvSpPr txBox="1"/>
          <p:nvPr/>
        </p:nvSpPr>
        <p:spPr>
          <a:xfrm rot="972872">
            <a:off x="9999456" y="448398"/>
            <a:ext cx="1830355" cy="954107"/>
          </a:xfrm>
          <a:prstGeom prst="rect">
            <a:avLst/>
          </a:prstGeom>
          <a:solidFill>
            <a:srgbClr val="FFFF00"/>
          </a:solidFill>
          <a:ln>
            <a:solidFill>
              <a:srgbClr val="067E84"/>
            </a:solidFill>
          </a:ln>
        </p:spPr>
        <p:txBody>
          <a:bodyPr wrap="square" rtlCol="0">
            <a:spAutoFit/>
          </a:bodyPr>
          <a:lstStyle/>
          <a:p>
            <a:pPr algn="ctr"/>
            <a:r>
              <a:rPr lang="sv-SE" sz="2800" b="1" dirty="0">
                <a:solidFill>
                  <a:srgbClr val="067E84"/>
                </a:solidFill>
                <a:latin typeface="Arial Black" panose="020B0A04020102020204" pitchFamily="34" charset="0"/>
              </a:rPr>
              <a:t>Lokalt</a:t>
            </a:r>
          </a:p>
          <a:p>
            <a:pPr algn="ctr"/>
            <a:r>
              <a:rPr lang="sv-SE" sz="2800" b="1" dirty="0">
                <a:solidFill>
                  <a:srgbClr val="067E84"/>
                </a:solidFill>
                <a:latin typeface="Arial Black" panose="020B0A04020102020204" pitchFamily="34" charset="0"/>
              </a:rPr>
              <a:t>projekt</a:t>
            </a:r>
            <a:endParaRPr lang="sv-SE" sz="2400" b="1" dirty="0">
              <a:solidFill>
                <a:srgbClr val="067E84"/>
              </a:solidFill>
              <a:latin typeface="Arial Black" panose="020B0A04020102020204" pitchFamily="34" charset="0"/>
            </a:endParaRPr>
          </a:p>
        </p:txBody>
      </p:sp>
      <p:sp>
        <p:nvSpPr>
          <p:cNvPr id="7" name="textruta 6">
            <a:extLst>
              <a:ext uri="{FF2B5EF4-FFF2-40B4-BE49-F238E27FC236}">
                <a16:creationId xmlns:a16="http://schemas.microsoft.com/office/drawing/2014/main" id="{8C0F069C-4815-9F66-9775-0EEB17C2C50C}"/>
              </a:ext>
            </a:extLst>
          </p:cNvPr>
          <p:cNvSpPr txBox="1"/>
          <p:nvPr/>
        </p:nvSpPr>
        <p:spPr>
          <a:xfrm rot="20410570">
            <a:off x="335846" y="580718"/>
            <a:ext cx="2377439" cy="830997"/>
          </a:xfrm>
          <a:prstGeom prst="rect">
            <a:avLst/>
          </a:prstGeom>
          <a:solidFill>
            <a:srgbClr val="FFFF00"/>
          </a:solidFill>
          <a:ln>
            <a:solidFill>
              <a:srgbClr val="C00000"/>
            </a:solidFill>
          </a:ln>
        </p:spPr>
        <p:txBody>
          <a:bodyPr wrap="square" rtlCol="0">
            <a:spAutoFit/>
          </a:bodyPr>
          <a:lstStyle/>
          <a:p>
            <a:pPr algn="ctr"/>
            <a:r>
              <a:rPr lang="sv-SE" sz="2400" b="1" dirty="0">
                <a:solidFill>
                  <a:srgbClr val="C00000"/>
                </a:solidFill>
              </a:rPr>
              <a:t>Internationellt</a:t>
            </a:r>
          </a:p>
          <a:p>
            <a:pPr algn="ctr"/>
            <a:r>
              <a:rPr lang="sv-SE" sz="2400" b="1" dirty="0">
                <a:solidFill>
                  <a:srgbClr val="C00000"/>
                </a:solidFill>
              </a:rPr>
              <a:t>Tanzania</a:t>
            </a:r>
          </a:p>
        </p:txBody>
      </p:sp>
      <p:pic>
        <p:nvPicPr>
          <p:cNvPr id="8" name="Google Shape;149;p23">
            <a:extLst>
              <a:ext uri="{FF2B5EF4-FFF2-40B4-BE49-F238E27FC236}">
                <a16:creationId xmlns:a16="http://schemas.microsoft.com/office/drawing/2014/main" id="{3A4F542F-485A-EED5-5884-D182ECA2369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10843" y="1432701"/>
            <a:ext cx="7481157" cy="3591052"/>
          </a:xfrm>
          <a:prstGeom prst="rect">
            <a:avLst/>
          </a:prstGeom>
          <a:noFill/>
          <a:ln>
            <a:noFill/>
          </a:ln>
        </p:spPr>
      </p:pic>
      <p:pic>
        <p:nvPicPr>
          <p:cNvPr id="4" name="Bildobjekt 3">
            <a:extLst>
              <a:ext uri="{FF2B5EF4-FFF2-40B4-BE49-F238E27FC236}">
                <a16:creationId xmlns:a16="http://schemas.microsoft.com/office/drawing/2014/main" id="{8759FE18-9937-2363-E6AB-43296ACAD1F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859445"/>
            <a:ext cx="7982989" cy="1998555"/>
          </a:xfrm>
          <a:prstGeom prst="rect">
            <a:avLst/>
          </a:prstGeom>
        </p:spPr>
      </p:pic>
    </p:spTree>
    <p:extLst>
      <p:ext uri="{BB962C8B-B14F-4D97-AF65-F5344CB8AC3E}">
        <p14:creationId xmlns:p14="http://schemas.microsoft.com/office/powerpoint/2010/main" val="413492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F6642F-48BA-456C-D7E6-B56B59C3E6A6}"/>
              </a:ext>
            </a:extLst>
          </p:cNvPr>
          <p:cNvSpPr txBox="1">
            <a:spLocks/>
          </p:cNvSpPr>
          <p:nvPr/>
        </p:nvSpPr>
        <p:spPr>
          <a:xfrm>
            <a:off x="838200" y="365125"/>
            <a:ext cx="8638309" cy="904661"/>
          </a:xfrm>
          <a:prstGeom prst="rect">
            <a:avLst/>
          </a:prstGeom>
        </p:spPr>
        <p:txBody>
          <a:bodyPr>
            <a:normAutofit fontScale="97500"/>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pPr algn="ctr"/>
            <a:r>
              <a:rPr lang="sv-SE" dirty="0"/>
              <a:t>Rotaryskola i Colombia</a:t>
            </a:r>
          </a:p>
        </p:txBody>
      </p:sp>
      <p:sp>
        <p:nvSpPr>
          <p:cNvPr id="3" name="textruta 2">
            <a:extLst>
              <a:ext uri="{FF2B5EF4-FFF2-40B4-BE49-F238E27FC236}">
                <a16:creationId xmlns:a16="http://schemas.microsoft.com/office/drawing/2014/main" id="{FF9014F8-CECD-D0BB-E662-E4E261A368F6}"/>
              </a:ext>
            </a:extLst>
          </p:cNvPr>
          <p:cNvSpPr txBox="1"/>
          <p:nvPr/>
        </p:nvSpPr>
        <p:spPr>
          <a:xfrm rot="972872">
            <a:off x="9265372" y="314296"/>
            <a:ext cx="2377439" cy="830997"/>
          </a:xfrm>
          <a:prstGeom prst="rect">
            <a:avLst/>
          </a:prstGeom>
          <a:solidFill>
            <a:srgbClr val="FFFF00"/>
          </a:solidFill>
          <a:ln>
            <a:solidFill>
              <a:srgbClr val="C00000"/>
            </a:solidFill>
          </a:ln>
        </p:spPr>
        <p:txBody>
          <a:bodyPr wrap="square" rtlCol="0">
            <a:spAutoFit/>
          </a:bodyPr>
          <a:lstStyle/>
          <a:p>
            <a:pPr algn="ctr"/>
            <a:r>
              <a:rPr lang="sv-SE" sz="2400" b="1" dirty="0">
                <a:solidFill>
                  <a:srgbClr val="C00000"/>
                </a:solidFill>
              </a:rPr>
              <a:t>Internationellt</a:t>
            </a:r>
          </a:p>
          <a:p>
            <a:pPr algn="ctr"/>
            <a:r>
              <a:rPr lang="sv-SE" sz="2400" b="1" dirty="0">
                <a:solidFill>
                  <a:srgbClr val="C00000"/>
                </a:solidFill>
              </a:rPr>
              <a:t>Colombia</a:t>
            </a:r>
          </a:p>
        </p:txBody>
      </p:sp>
      <p:pic>
        <p:nvPicPr>
          <p:cNvPr id="2050" name="Picture 2">
            <a:extLst>
              <a:ext uri="{FF2B5EF4-FFF2-40B4-BE49-F238E27FC236}">
                <a16:creationId xmlns:a16="http://schemas.microsoft.com/office/drawing/2014/main" id="{10BD424B-EB72-98CD-B845-CD0085476A0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60115" y="1460698"/>
            <a:ext cx="7983213" cy="522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20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6C35BDD-79F6-C23E-6C18-DF98E3C2DA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6675" y="2287719"/>
            <a:ext cx="6039292" cy="3913575"/>
          </a:xfrm>
          <a:prstGeom prst="rect">
            <a:avLst/>
          </a:prstGeom>
        </p:spPr>
      </p:pic>
      <p:sp>
        <p:nvSpPr>
          <p:cNvPr id="6" name="Rubrik 7">
            <a:extLst>
              <a:ext uri="{FF2B5EF4-FFF2-40B4-BE49-F238E27FC236}">
                <a16:creationId xmlns:a16="http://schemas.microsoft.com/office/drawing/2014/main" id="{31B5CBA2-A9AE-01B9-4507-332F0BBA5832}"/>
              </a:ext>
            </a:extLst>
          </p:cNvPr>
          <p:cNvSpPr txBox="1">
            <a:spLocks/>
          </p:cNvSpPr>
          <p:nvPr/>
        </p:nvSpPr>
        <p:spPr>
          <a:xfrm>
            <a:off x="838200" y="365125"/>
            <a:ext cx="9785465" cy="1325563"/>
          </a:xfrm>
          <a:prstGeom prst="rect">
            <a:avLst/>
          </a:prstGeom>
        </p:spPr>
        <p:txBody>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pPr algn="ctr"/>
            <a:r>
              <a:rPr lang="sv-SE" dirty="0"/>
              <a:t>Integration</a:t>
            </a:r>
          </a:p>
          <a:p>
            <a:pPr algn="ctr"/>
            <a:r>
              <a:rPr lang="sv-SE" dirty="0"/>
              <a:t>Lättlästa böcker på svenska</a:t>
            </a:r>
          </a:p>
        </p:txBody>
      </p:sp>
      <p:sp>
        <p:nvSpPr>
          <p:cNvPr id="8" name="textruta 7">
            <a:extLst>
              <a:ext uri="{FF2B5EF4-FFF2-40B4-BE49-F238E27FC236}">
                <a16:creationId xmlns:a16="http://schemas.microsoft.com/office/drawing/2014/main" id="{F00AFEEE-1EED-CDB3-329E-3261BF06D2B6}"/>
              </a:ext>
            </a:extLst>
          </p:cNvPr>
          <p:cNvSpPr txBox="1"/>
          <p:nvPr/>
        </p:nvSpPr>
        <p:spPr>
          <a:xfrm rot="972872">
            <a:off x="9999456" y="448398"/>
            <a:ext cx="1830355" cy="954107"/>
          </a:xfrm>
          <a:prstGeom prst="rect">
            <a:avLst/>
          </a:prstGeom>
          <a:solidFill>
            <a:srgbClr val="FFFF00"/>
          </a:solidFill>
          <a:ln>
            <a:solidFill>
              <a:srgbClr val="067E84"/>
            </a:solidFill>
          </a:ln>
        </p:spPr>
        <p:txBody>
          <a:bodyPr wrap="square" rtlCol="0">
            <a:spAutoFit/>
          </a:bodyPr>
          <a:lstStyle/>
          <a:p>
            <a:pPr algn="ctr"/>
            <a:r>
              <a:rPr lang="sv-SE" sz="2800" b="1" dirty="0">
                <a:solidFill>
                  <a:srgbClr val="067E84"/>
                </a:solidFill>
                <a:latin typeface="Arial Black" panose="020B0A04020102020204" pitchFamily="34" charset="0"/>
              </a:rPr>
              <a:t>Lokalt</a:t>
            </a:r>
          </a:p>
          <a:p>
            <a:pPr algn="ctr"/>
            <a:r>
              <a:rPr lang="sv-SE" sz="2800" b="1" dirty="0">
                <a:solidFill>
                  <a:srgbClr val="067E84"/>
                </a:solidFill>
                <a:latin typeface="Arial Black" panose="020B0A04020102020204" pitchFamily="34" charset="0"/>
              </a:rPr>
              <a:t>projekt</a:t>
            </a:r>
            <a:endParaRPr lang="sv-SE" sz="2400" b="1" dirty="0">
              <a:solidFill>
                <a:srgbClr val="067E84"/>
              </a:solidFill>
              <a:latin typeface="Arial Black" panose="020B0A04020102020204" pitchFamily="34" charset="0"/>
            </a:endParaRPr>
          </a:p>
        </p:txBody>
      </p:sp>
    </p:spTree>
    <p:extLst>
      <p:ext uri="{BB962C8B-B14F-4D97-AF65-F5344CB8AC3E}">
        <p14:creationId xmlns:p14="http://schemas.microsoft.com/office/powerpoint/2010/main" val="2777643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78458C4-D666-DEF5-4331-5A267149E9D7}"/>
              </a:ext>
            </a:extLst>
          </p:cNvPr>
          <p:cNvSpPr txBox="1"/>
          <p:nvPr/>
        </p:nvSpPr>
        <p:spPr>
          <a:xfrm rot="972872">
            <a:off x="9999456" y="448398"/>
            <a:ext cx="1830355" cy="954107"/>
          </a:xfrm>
          <a:prstGeom prst="rect">
            <a:avLst/>
          </a:prstGeom>
          <a:solidFill>
            <a:srgbClr val="FFFF00"/>
          </a:solidFill>
          <a:ln>
            <a:solidFill>
              <a:srgbClr val="067E84"/>
            </a:solidFill>
          </a:ln>
        </p:spPr>
        <p:txBody>
          <a:bodyPr wrap="square" rtlCol="0">
            <a:spAutoFit/>
          </a:bodyPr>
          <a:lstStyle/>
          <a:p>
            <a:pPr algn="ctr"/>
            <a:r>
              <a:rPr lang="sv-SE" sz="2800" b="1" dirty="0">
                <a:solidFill>
                  <a:srgbClr val="067E84"/>
                </a:solidFill>
                <a:latin typeface="Arial Black" panose="020B0A04020102020204" pitchFamily="34" charset="0"/>
              </a:rPr>
              <a:t>Lokalt</a:t>
            </a:r>
          </a:p>
          <a:p>
            <a:pPr algn="ctr"/>
            <a:r>
              <a:rPr lang="sv-SE" sz="2800" b="1" dirty="0">
                <a:solidFill>
                  <a:srgbClr val="067E84"/>
                </a:solidFill>
                <a:latin typeface="Arial Black" panose="020B0A04020102020204" pitchFamily="34" charset="0"/>
              </a:rPr>
              <a:t>projekt</a:t>
            </a:r>
            <a:endParaRPr lang="sv-SE" sz="2400" b="1" dirty="0">
              <a:solidFill>
                <a:srgbClr val="067E84"/>
              </a:solidFill>
              <a:latin typeface="Arial Black" panose="020B0A04020102020204" pitchFamily="34" charset="0"/>
            </a:endParaRPr>
          </a:p>
        </p:txBody>
      </p:sp>
      <p:pic>
        <p:nvPicPr>
          <p:cNvPr id="3074" name="Picture 2" descr="Hjärtstartare HS1 från Philips med slim väska">
            <a:extLst>
              <a:ext uri="{FF2B5EF4-FFF2-40B4-BE49-F238E27FC236}">
                <a16:creationId xmlns:a16="http://schemas.microsoft.com/office/drawing/2014/main" id="{E75E783F-35EA-5DC3-B0AB-843C4C4B29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9226" y="365125"/>
            <a:ext cx="7516784" cy="7516784"/>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1">
            <a:extLst>
              <a:ext uri="{FF2B5EF4-FFF2-40B4-BE49-F238E27FC236}">
                <a16:creationId xmlns:a16="http://schemas.microsoft.com/office/drawing/2014/main" id="{2358934A-DC95-A37E-31D3-2144613587C7}"/>
              </a:ext>
            </a:extLst>
          </p:cNvPr>
          <p:cNvSpPr txBox="1">
            <a:spLocks/>
          </p:cNvSpPr>
          <p:nvPr/>
        </p:nvSpPr>
        <p:spPr>
          <a:xfrm>
            <a:off x="838200" y="365125"/>
            <a:ext cx="8638309" cy="904661"/>
          </a:xfrm>
          <a:prstGeom prst="rect">
            <a:avLst/>
          </a:prstGeom>
        </p:spPr>
        <p:txBody>
          <a:bodyPr>
            <a:normAutofit fontScale="97500"/>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pPr algn="ctr"/>
            <a:r>
              <a:rPr lang="sv-SE" dirty="0"/>
              <a:t>Hjärtstartare</a:t>
            </a:r>
          </a:p>
        </p:txBody>
      </p:sp>
    </p:spTree>
    <p:extLst>
      <p:ext uri="{BB962C8B-B14F-4D97-AF65-F5344CB8AC3E}">
        <p14:creationId xmlns:p14="http://schemas.microsoft.com/office/powerpoint/2010/main" val="147742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text&#10;&#10;Automatiskt genererad beskrivning">
            <a:extLst>
              <a:ext uri="{FF2B5EF4-FFF2-40B4-BE49-F238E27FC236}">
                <a16:creationId xmlns:a16="http://schemas.microsoft.com/office/drawing/2014/main" id="{3D128764-0AE3-BF54-44F4-1E784EA404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6419" y="315559"/>
            <a:ext cx="10754988" cy="5436847"/>
          </a:xfrm>
          <a:prstGeom prst="rect">
            <a:avLst/>
          </a:prstGeom>
        </p:spPr>
      </p:pic>
    </p:spTree>
    <p:extLst>
      <p:ext uri="{BB962C8B-B14F-4D97-AF65-F5344CB8AC3E}">
        <p14:creationId xmlns:p14="http://schemas.microsoft.com/office/powerpoint/2010/main" val="65670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3FF37B-DEAA-FF23-9331-132568823064}"/>
              </a:ext>
            </a:extLst>
          </p:cNvPr>
          <p:cNvSpPr txBox="1">
            <a:spLocks/>
          </p:cNvSpPr>
          <p:nvPr/>
        </p:nvSpPr>
        <p:spPr>
          <a:xfrm>
            <a:off x="2224216" y="365125"/>
            <a:ext cx="9129584" cy="904661"/>
          </a:xfrm>
          <a:prstGeom prst="rect">
            <a:avLst/>
          </a:prstGeom>
        </p:spPr>
        <p:txBody>
          <a:bodyPr>
            <a:normAutofit fontScale="97500"/>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pPr algn="ctr"/>
            <a:r>
              <a:rPr lang="sv-SE" dirty="0"/>
              <a:t>  Kollo med Rotary</a:t>
            </a:r>
          </a:p>
        </p:txBody>
      </p:sp>
      <p:sp>
        <p:nvSpPr>
          <p:cNvPr id="3" name="textruta 2">
            <a:extLst>
              <a:ext uri="{FF2B5EF4-FFF2-40B4-BE49-F238E27FC236}">
                <a16:creationId xmlns:a16="http://schemas.microsoft.com/office/drawing/2014/main" id="{BAADED42-46F3-7948-3F97-442341BD05B6}"/>
              </a:ext>
            </a:extLst>
          </p:cNvPr>
          <p:cNvSpPr txBox="1"/>
          <p:nvPr/>
        </p:nvSpPr>
        <p:spPr>
          <a:xfrm rot="972872">
            <a:off x="9999456" y="448398"/>
            <a:ext cx="1830355" cy="954107"/>
          </a:xfrm>
          <a:prstGeom prst="rect">
            <a:avLst/>
          </a:prstGeom>
          <a:solidFill>
            <a:srgbClr val="FFFF00"/>
          </a:solidFill>
          <a:ln>
            <a:solidFill>
              <a:srgbClr val="067E84"/>
            </a:solidFill>
          </a:ln>
        </p:spPr>
        <p:txBody>
          <a:bodyPr wrap="square" rtlCol="0">
            <a:spAutoFit/>
          </a:bodyPr>
          <a:lstStyle/>
          <a:p>
            <a:pPr algn="ctr"/>
            <a:r>
              <a:rPr lang="sv-SE" sz="2800" b="1" dirty="0">
                <a:solidFill>
                  <a:srgbClr val="067E84"/>
                </a:solidFill>
                <a:latin typeface="Arial Black" panose="020B0A04020102020204" pitchFamily="34" charset="0"/>
              </a:rPr>
              <a:t>Lokalt</a:t>
            </a:r>
          </a:p>
          <a:p>
            <a:pPr algn="ctr"/>
            <a:r>
              <a:rPr lang="sv-SE" sz="2800" b="1" dirty="0">
                <a:solidFill>
                  <a:srgbClr val="067E84"/>
                </a:solidFill>
                <a:latin typeface="Arial Black" panose="020B0A04020102020204" pitchFamily="34" charset="0"/>
              </a:rPr>
              <a:t>projekt</a:t>
            </a:r>
            <a:endParaRPr lang="sv-SE" sz="2400" b="1" dirty="0">
              <a:solidFill>
                <a:srgbClr val="067E84"/>
              </a:solidFill>
              <a:latin typeface="Arial Black" panose="020B0A04020102020204" pitchFamily="34" charset="0"/>
            </a:endParaRPr>
          </a:p>
        </p:txBody>
      </p:sp>
      <p:pic>
        <p:nvPicPr>
          <p:cNvPr id="5" name="Bildobjekt 4" descr="En bild som visar träd, utomhus, person, vattenfarkost&#10;&#10;Automatiskt genererad beskrivning">
            <a:extLst>
              <a:ext uri="{FF2B5EF4-FFF2-40B4-BE49-F238E27FC236}">
                <a16:creationId xmlns:a16="http://schemas.microsoft.com/office/drawing/2014/main" id="{11B277D1-E91F-8573-DAF4-26FC007E67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777" r="8768"/>
          <a:stretch/>
        </p:blipFill>
        <p:spPr>
          <a:xfrm>
            <a:off x="-32568" y="3297040"/>
            <a:ext cx="4064001" cy="3566800"/>
          </a:xfrm>
          <a:prstGeom prst="rect">
            <a:avLst/>
          </a:prstGeom>
        </p:spPr>
      </p:pic>
      <p:pic>
        <p:nvPicPr>
          <p:cNvPr id="7" name="Bildobjekt 6" descr="En bild som visar träd, gräs, utomhus, sport&#10;&#10;Automatiskt genererad beskrivning">
            <a:extLst>
              <a:ext uri="{FF2B5EF4-FFF2-40B4-BE49-F238E27FC236}">
                <a16:creationId xmlns:a16="http://schemas.microsoft.com/office/drawing/2014/main" id="{1F32FF3F-0AAF-7F0A-F798-16B329BFB1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42173" y="3640612"/>
            <a:ext cx="3249827" cy="3217388"/>
          </a:xfrm>
          <a:prstGeom prst="rect">
            <a:avLst/>
          </a:prstGeom>
        </p:spPr>
      </p:pic>
      <p:pic>
        <p:nvPicPr>
          <p:cNvPr id="9" name="Bildobjekt 8" descr="En bild som visar person, gräs, utomhus, barn&#10;&#10;Automatiskt genererad beskrivning">
            <a:extLst>
              <a:ext uri="{FF2B5EF4-FFF2-40B4-BE49-F238E27FC236}">
                <a16:creationId xmlns:a16="http://schemas.microsoft.com/office/drawing/2014/main" id="{BC13ECEC-3C30-1B4C-A2C5-A32F029A1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67" y="0"/>
            <a:ext cx="4064000" cy="3048000"/>
          </a:xfrm>
          <a:prstGeom prst="rect">
            <a:avLst/>
          </a:prstGeom>
        </p:spPr>
      </p:pic>
      <p:pic>
        <p:nvPicPr>
          <p:cNvPr id="6" name="Bildobjekt 5">
            <a:extLst>
              <a:ext uri="{FF2B5EF4-FFF2-40B4-BE49-F238E27FC236}">
                <a16:creationId xmlns:a16="http://schemas.microsoft.com/office/drawing/2014/main" id="{3D0DF3E7-15BD-273E-CA1A-49E1206851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31433" y="1186799"/>
            <a:ext cx="4926160" cy="4452651"/>
          </a:xfrm>
          <a:prstGeom prst="rect">
            <a:avLst/>
          </a:prstGeom>
        </p:spPr>
      </p:pic>
    </p:spTree>
    <p:extLst>
      <p:ext uri="{BB962C8B-B14F-4D97-AF65-F5344CB8AC3E}">
        <p14:creationId xmlns:p14="http://schemas.microsoft.com/office/powerpoint/2010/main" val="304183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D29C6E-D738-3CD1-5C08-4E6DC2738897}"/>
              </a:ext>
            </a:extLst>
          </p:cNvPr>
          <p:cNvSpPr>
            <a:spLocks noGrp="1"/>
          </p:cNvSpPr>
          <p:nvPr>
            <p:ph type="title"/>
          </p:nvPr>
        </p:nvSpPr>
        <p:spPr>
          <a:xfrm>
            <a:off x="838200" y="365125"/>
            <a:ext cx="10515600" cy="904661"/>
          </a:xfrm>
        </p:spPr>
        <p:txBody>
          <a:bodyPr>
            <a:normAutofit fontScale="90000"/>
          </a:bodyPr>
          <a:lstStyle/>
          <a:p>
            <a:pPr algn="ctr"/>
            <a:r>
              <a:rPr lang="sv-SE" dirty="0"/>
              <a:t>Samtalsgrupper</a:t>
            </a:r>
          </a:p>
        </p:txBody>
      </p:sp>
      <p:pic>
        <p:nvPicPr>
          <p:cNvPr id="8" name="Bildobjekt 7" descr="En bild som visar person, inomhus, personer, grupp&#10;&#10;Automatiskt genererad beskrivning">
            <a:extLst>
              <a:ext uri="{FF2B5EF4-FFF2-40B4-BE49-F238E27FC236}">
                <a16:creationId xmlns:a16="http://schemas.microsoft.com/office/drawing/2014/main" id="{97B030DE-FAE9-57D5-68CF-548ACD97369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27674" y="1507160"/>
            <a:ext cx="10736652" cy="5350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ruta 8">
            <a:extLst>
              <a:ext uri="{FF2B5EF4-FFF2-40B4-BE49-F238E27FC236}">
                <a16:creationId xmlns:a16="http://schemas.microsoft.com/office/drawing/2014/main" id="{135B2257-C1B6-A7CE-A5C3-F5D5712ADE83}"/>
              </a:ext>
            </a:extLst>
          </p:cNvPr>
          <p:cNvSpPr txBox="1"/>
          <p:nvPr/>
        </p:nvSpPr>
        <p:spPr>
          <a:xfrm rot="972872">
            <a:off x="9999456" y="448398"/>
            <a:ext cx="1830355" cy="954107"/>
          </a:xfrm>
          <a:prstGeom prst="rect">
            <a:avLst/>
          </a:prstGeom>
          <a:solidFill>
            <a:srgbClr val="FFFF00"/>
          </a:solidFill>
          <a:ln>
            <a:solidFill>
              <a:srgbClr val="067E84"/>
            </a:solidFill>
          </a:ln>
        </p:spPr>
        <p:txBody>
          <a:bodyPr wrap="square" rtlCol="0">
            <a:spAutoFit/>
          </a:bodyPr>
          <a:lstStyle/>
          <a:p>
            <a:pPr algn="ctr"/>
            <a:r>
              <a:rPr lang="sv-SE" sz="2800" b="1" dirty="0">
                <a:solidFill>
                  <a:srgbClr val="067E84"/>
                </a:solidFill>
                <a:latin typeface="Arial Black" panose="020B0A04020102020204" pitchFamily="34" charset="0"/>
              </a:rPr>
              <a:t>Lokalt</a:t>
            </a:r>
          </a:p>
          <a:p>
            <a:pPr algn="ctr"/>
            <a:r>
              <a:rPr lang="sv-SE" sz="2800" b="1" dirty="0">
                <a:solidFill>
                  <a:srgbClr val="067E84"/>
                </a:solidFill>
                <a:latin typeface="Arial Black" panose="020B0A04020102020204" pitchFamily="34" charset="0"/>
              </a:rPr>
              <a:t>projekt</a:t>
            </a:r>
            <a:endParaRPr lang="sv-SE" sz="2400" b="1" dirty="0">
              <a:solidFill>
                <a:srgbClr val="067E84"/>
              </a:solidFill>
              <a:latin typeface="Arial Black" panose="020B0A04020102020204" pitchFamily="34" charset="0"/>
            </a:endParaRPr>
          </a:p>
        </p:txBody>
      </p:sp>
    </p:spTree>
    <p:extLst>
      <p:ext uri="{BB962C8B-B14F-4D97-AF65-F5344CB8AC3E}">
        <p14:creationId xmlns:p14="http://schemas.microsoft.com/office/powerpoint/2010/main" val="267532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F27C68A-EE7D-C606-7256-7D052A497E99}"/>
              </a:ext>
            </a:extLst>
          </p:cNvPr>
          <p:cNvSpPr txBox="1"/>
          <p:nvPr/>
        </p:nvSpPr>
        <p:spPr>
          <a:xfrm rot="972872">
            <a:off x="9809794" y="1132274"/>
            <a:ext cx="2377439" cy="830997"/>
          </a:xfrm>
          <a:prstGeom prst="rect">
            <a:avLst/>
          </a:prstGeom>
          <a:solidFill>
            <a:srgbClr val="FFFF00"/>
          </a:solidFill>
          <a:ln>
            <a:solidFill>
              <a:srgbClr val="C00000"/>
            </a:solidFill>
          </a:ln>
        </p:spPr>
        <p:txBody>
          <a:bodyPr wrap="square" rtlCol="0">
            <a:spAutoFit/>
          </a:bodyPr>
          <a:lstStyle/>
          <a:p>
            <a:pPr algn="ctr"/>
            <a:r>
              <a:rPr lang="sv-SE" sz="2400" b="1" dirty="0">
                <a:solidFill>
                  <a:srgbClr val="C00000"/>
                </a:solidFill>
              </a:rPr>
              <a:t>Internationellt</a:t>
            </a:r>
          </a:p>
          <a:p>
            <a:pPr algn="ctr"/>
            <a:r>
              <a:rPr lang="sv-SE" sz="2400" b="1" dirty="0">
                <a:solidFill>
                  <a:srgbClr val="C00000"/>
                </a:solidFill>
              </a:rPr>
              <a:t>Uganda</a:t>
            </a:r>
          </a:p>
        </p:txBody>
      </p:sp>
      <p:pic>
        <p:nvPicPr>
          <p:cNvPr id="2" name="Bildobjekt 1">
            <a:extLst>
              <a:ext uri="{FF2B5EF4-FFF2-40B4-BE49-F238E27FC236}">
                <a16:creationId xmlns:a16="http://schemas.microsoft.com/office/drawing/2014/main" id="{3880BA9C-057B-E3B8-E285-CC751E0930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947" y="1178272"/>
            <a:ext cx="6077798" cy="2400635"/>
          </a:xfrm>
          <a:prstGeom prst="rect">
            <a:avLst/>
          </a:prstGeom>
        </p:spPr>
      </p:pic>
      <p:pic>
        <p:nvPicPr>
          <p:cNvPr id="3" name="Bildobjekt 2">
            <a:extLst>
              <a:ext uri="{FF2B5EF4-FFF2-40B4-BE49-F238E27FC236}">
                <a16:creationId xmlns:a16="http://schemas.microsoft.com/office/drawing/2014/main" id="{1A6FA334-E1D2-5490-9D14-0D31E794411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92260" y="3514104"/>
            <a:ext cx="3980775" cy="3410396"/>
          </a:xfrm>
          <a:prstGeom prst="rect">
            <a:avLst/>
          </a:prstGeom>
        </p:spPr>
      </p:pic>
      <p:pic>
        <p:nvPicPr>
          <p:cNvPr id="5" name="Bildobjekt 4">
            <a:extLst>
              <a:ext uri="{FF2B5EF4-FFF2-40B4-BE49-F238E27FC236}">
                <a16:creationId xmlns:a16="http://schemas.microsoft.com/office/drawing/2014/main" id="{5637DDA3-A377-9DC3-D2D7-05A6DB97D6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4912" y="4515001"/>
            <a:ext cx="3581900" cy="2172003"/>
          </a:xfrm>
          <a:prstGeom prst="rect">
            <a:avLst/>
          </a:prstGeom>
        </p:spPr>
      </p:pic>
      <p:pic>
        <p:nvPicPr>
          <p:cNvPr id="6" name="Bildobjekt 5">
            <a:extLst>
              <a:ext uri="{FF2B5EF4-FFF2-40B4-BE49-F238E27FC236}">
                <a16:creationId xmlns:a16="http://schemas.microsoft.com/office/drawing/2014/main" id="{D5ED2F70-8A51-9088-A321-EFB437DC537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96841" y="4105369"/>
            <a:ext cx="3505689" cy="2581635"/>
          </a:xfrm>
          <a:prstGeom prst="rect">
            <a:avLst/>
          </a:prstGeom>
        </p:spPr>
      </p:pic>
      <p:pic>
        <p:nvPicPr>
          <p:cNvPr id="7" name="Bildobjekt 6">
            <a:extLst>
              <a:ext uri="{FF2B5EF4-FFF2-40B4-BE49-F238E27FC236}">
                <a16:creationId xmlns:a16="http://schemas.microsoft.com/office/drawing/2014/main" id="{4B5EF731-255C-73E7-1D58-C1785F29465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907326" y="2408490"/>
            <a:ext cx="2810267" cy="1543265"/>
          </a:xfrm>
          <a:prstGeom prst="rect">
            <a:avLst/>
          </a:prstGeom>
        </p:spPr>
      </p:pic>
      <p:pic>
        <p:nvPicPr>
          <p:cNvPr id="8" name="Bildobjekt 7">
            <a:extLst>
              <a:ext uri="{FF2B5EF4-FFF2-40B4-BE49-F238E27FC236}">
                <a16:creationId xmlns:a16="http://schemas.microsoft.com/office/drawing/2014/main" id="{EE9A834D-74ED-5D01-7B8D-BFA13CC0FF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025562" y="3521191"/>
            <a:ext cx="2868706" cy="2079812"/>
          </a:xfrm>
          <a:prstGeom prst="rect">
            <a:avLst/>
          </a:prstGeom>
        </p:spPr>
      </p:pic>
      <p:pic>
        <p:nvPicPr>
          <p:cNvPr id="9" name="Bildobjekt 8">
            <a:extLst>
              <a:ext uri="{FF2B5EF4-FFF2-40B4-BE49-F238E27FC236}">
                <a16:creationId xmlns:a16="http://schemas.microsoft.com/office/drawing/2014/main" id="{832F75F6-61FE-7B45-5E28-309AA0874D8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81106" y="1521533"/>
            <a:ext cx="2191567" cy="2581635"/>
          </a:xfrm>
          <a:prstGeom prst="rect">
            <a:avLst/>
          </a:prstGeom>
        </p:spPr>
      </p:pic>
      <p:sp>
        <p:nvSpPr>
          <p:cNvPr id="11" name="Rubrik 1">
            <a:extLst>
              <a:ext uri="{FF2B5EF4-FFF2-40B4-BE49-F238E27FC236}">
                <a16:creationId xmlns:a16="http://schemas.microsoft.com/office/drawing/2014/main" id="{3C979E74-13F1-707B-BC3E-A680EBE01018}"/>
              </a:ext>
            </a:extLst>
          </p:cNvPr>
          <p:cNvSpPr txBox="1">
            <a:spLocks/>
          </p:cNvSpPr>
          <p:nvPr/>
        </p:nvSpPr>
        <p:spPr>
          <a:xfrm>
            <a:off x="134912" y="230046"/>
            <a:ext cx="10515600" cy="904661"/>
          </a:xfrm>
          <a:prstGeom prst="rect">
            <a:avLst/>
          </a:prstGeom>
        </p:spPr>
        <p:txBody>
          <a:bodyPr>
            <a:normAutofit fontScale="82500" lnSpcReduction="10000"/>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pPr algn="ctr"/>
            <a:r>
              <a:rPr lang="sv-SE" dirty="0"/>
              <a:t>Från välgörenhet till hållbar lösning!</a:t>
            </a:r>
          </a:p>
        </p:txBody>
      </p:sp>
    </p:spTree>
    <p:extLst>
      <p:ext uri="{BB962C8B-B14F-4D97-AF65-F5344CB8AC3E}">
        <p14:creationId xmlns:p14="http://schemas.microsoft.com/office/powerpoint/2010/main" val="317403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2EB5F5-9456-227B-1648-66293FD33655}"/>
              </a:ext>
            </a:extLst>
          </p:cNvPr>
          <p:cNvSpPr>
            <a:spLocks noGrp="1"/>
          </p:cNvSpPr>
          <p:nvPr>
            <p:ph type="title"/>
          </p:nvPr>
        </p:nvSpPr>
        <p:spPr>
          <a:xfrm>
            <a:off x="522317" y="541798"/>
            <a:ext cx="10515600" cy="5243860"/>
          </a:xfrm>
        </p:spPr>
        <p:txBody>
          <a:bodyPr/>
          <a:lstStyle/>
          <a:p>
            <a:r>
              <a:rPr lang="sv-SE" dirty="0"/>
              <a:t>Årets </a:t>
            </a:r>
            <a:r>
              <a:rPr lang="sv-SE" dirty="0" err="1"/>
              <a:t>Bästing</a:t>
            </a:r>
            <a:br>
              <a:rPr lang="sv-SE" dirty="0"/>
            </a:br>
            <a:br>
              <a:rPr lang="sv-SE" dirty="0"/>
            </a:br>
            <a:r>
              <a:rPr lang="sv-SE" dirty="0"/>
              <a:t>               Ungt Kurage</a:t>
            </a:r>
            <a:br>
              <a:rPr lang="sv-SE" dirty="0"/>
            </a:br>
            <a:br>
              <a:rPr lang="sv-SE" dirty="0"/>
            </a:br>
            <a:r>
              <a:rPr lang="sv-SE" dirty="0"/>
              <a:t>                              Årets Eldsjäl</a:t>
            </a:r>
          </a:p>
        </p:txBody>
      </p:sp>
      <p:sp>
        <p:nvSpPr>
          <p:cNvPr id="4" name="textruta 3">
            <a:extLst>
              <a:ext uri="{FF2B5EF4-FFF2-40B4-BE49-F238E27FC236}">
                <a16:creationId xmlns:a16="http://schemas.microsoft.com/office/drawing/2014/main" id="{C65BBADF-B57D-831E-CBE2-79B3B4F076FF}"/>
              </a:ext>
            </a:extLst>
          </p:cNvPr>
          <p:cNvSpPr txBox="1"/>
          <p:nvPr/>
        </p:nvSpPr>
        <p:spPr>
          <a:xfrm rot="972872">
            <a:off x="9999456" y="448398"/>
            <a:ext cx="1830355" cy="954107"/>
          </a:xfrm>
          <a:prstGeom prst="rect">
            <a:avLst/>
          </a:prstGeom>
          <a:solidFill>
            <a:srgbClr val="FFFF00"/>
          </a:solidFill>
          <a:ln>
            <a:solidFill>
              <a:srgbClr val="067E84"/>
            </a:solidFill>
          </a:ln>
        </p:spPr>
        <p:txBody>
          <a:bodyPr wrap="square" rtlCol="0">
            <a:spAutoFit/>
          </a:bodyPr>
          <a:lstStyle/>
          <a:p>
            <a:pPr algn="ctr"/>
            <a:r>
              <a:rPr lang="sv-SE" sz="2800" b="1" dirty="0">
                <a:solidFill>
                  <a:srgbClr val="067E84"/>
                </a:solidFill>
                <a:latin typeface="Arial Black" panose="020B0A04020102020204" pitchFamily="34" charset="0"/>
              </a:rPr>
              <a:t>Lokala</a:t>
            </a:r>
          </a:p>
          <a:p>
            <a:pPr algn="ctr"/>
            <a:r>
              <a:rPr lang="sv-SE" sz="2800" b="1" dirty="0">
                <a:solidFill>
                  <a:srgbClr val="067E84"/>
                </a:solidFill>
                <a:latin typeface="Arial Black" panose="020B0A04020102020204" pitchFamily="34" charset="0"/>
              </a:rPr>
              <a:t>projekt</a:t>
            </a:r>
            <a:endParaRPr lang="sv-SE" sz="2400" b="1" dirty="0">
              <a:solidFill>
                <a:srgbClr val="067E84"/>
              </a:solidFill>
              <a:latin typeface="Arial Black" panose="020B0A04020102020204" pitchFamily="34" charset="0"/>
            </a:endParaRPr>
          </a:p>
        </p:txBody>
      </p:sp>
      <p:pic>
        <p:nvPicPr>
          <p:cNvPr id="1026" name="Picture 2">
            <a:extLst>
              <a:ext uri="{FF2B5EF4-FFF2-40B4-BE49-F238E27FC236}">
                <a16:creationId xmlns:a16="http://schemas.microsoft.com/office/drawing/2014/main" id="{9A58873B-4567-11A4-B500-1B376D2743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317" y="2511053"/>
            <a:ext cx="2536766" cy="380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4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6625E-14C8-D69A-B5F4-843EE29117C9}"/>
              </a:ext>
            </a:extLst>
          </p:cNvPr>
          <p:cNvSpPr>
            <a:spLocks noGrp="1"/>
          </p:cNvSpPr>
          <p:nvPr>
            <p:ph type="title"/>
          </p:nvPr>
        </p:nvSpPr>
        <p:spPr>
          <a:xfrm>
            <a:off x="638695" y="631767"/>
            <a:ext cx="10515600" cy="5586153"/>
          </a:xfrm>
        </p:spPr>
        <p:txBody>
          <a:bodyPr>
            <a:normAutofit/>
          </a:bodyPr>
          <a:lstStyle/>
          <a:p>
            <a:pPr>
              <a:lnSpc>
                <a:spcPct val="200000"/>
              </a:lnSpc>
            </a:pPr>
            <a:br>
              <a:rPr lang="sv-SE" dirty="0"/>
            </a:br>
            <a:endParaRPr lang="sv-SE" dirty="0"/>
          </a:p>
        </p:txBody>
      </p:sp>
      <p:pic>
        <p:nvPicPr>
          <p:cNvPr id="4" name="Bildobjekt 3" descr="En bild som visar text, inomhus&#10;&#10;Automatiskt genererad beskrivning">
            <a:extLst>
              <a:ext uri="{FF2B5EF4-FFF2-40B4-BE49-F238E27FC236}">
                <a16:creationId xmlns:a16="http://schemas.microsoft.com/office/drawing/2014/main" id="{FA57F794-01B5-13E6-CA7B-95AE02626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3932" y="0"/>
            <a:ext cx="5146394" cy="6858000"/>
          </a:xfrm>
          <a:prstGeom prst="rect">
            <a:avLst/>
          </a:prstGeom>
        </p:spPr>
      </p:pic>
      <p:sp>
        <p:nvSpPr>
          <p:cNvPr id="5" name="textruta 4">
            <a:extLst>
              <a:ext uri="{FF2B5EF4-FFF2-40B4-BE49-F238E27FC236}">
                <a16:creationId xmlns:a16="http://schemas.microsoft.com/office/drawing/2014/main" id="{AB3C688D-90B8-70A9-9732-AE18A1C91680}"/>
              </a:ext>
            </a:extLst>
          </p:cNvPr>
          <p:cNvSpPr txBox="1"/>
          <p:nvPr/>
        </p:nvSpPr>
        <p:spPr>
          <a:xfrm rot="972872">
            <a:off x="9999456" y="448398"/>
            <a:ext cx="1830355" cy="954107"/>
          </a:xfrm>
          <a:prstGeom prst="rect">
            <a:avLst/>
          </a:prstGeom>
          <a:solidFill>
            <a:srgbClr val="FFFF00"/>
          </a:solidFill>
          <a:ln>
            <a:solidFill>
              <a:srgbClr val="067E84"/>
            </a:solidFill>
          </a:ln>
        </p:spPr>
        <p:txBody>
          <a:bodyPr wrap="square" rtlCol="0">
            <a:spAutoFit/>
          </a:bodyPr>
          <a:lstStyle/>
          <a:p>
            <a:pPr algn="ctr"/>
            <a:r>
              <a:rPr lang="sv-SE" sz="2800" b="1" dirty="0">
                <a:solidFill>
                  <a:srgbClr val="067E84"/>
                </a:solidFill>
                <a:latin typeface="Arial Black" panose="020B0A04020102020204" pitchFamily="34" charset="0"/>
              </a:rPr>
              <a:t>Lokalt</a:t>
            </a:r>
          </a:p>
          <a:p>
            <a:pPr algn="ctr"/>
            <a:r>
              <a:rPr lang="sv-SE" sz="2800" b="1" dirty="0">
                <a:solidFill>
                  <a:srgbClr val="067E84"/>
                </a:solidFill>
                <a:latin typeface="Arial Black" panose="020B0A04020102020204" pitchFamily="34" charset="0"/>
              </a:rPr>
              <a:t>projekt</a:t>
            </a:r>
            <a:endParaRPr lang="sv-SE" sz="2400" b="1" dirty="0">
              <a:solidFill>
                <a:srgbClr val="067E84"/>
              </a:solidFill>
              <a:latin typeface="Arial Black" panose="020B0A04020102020204" pitchFamily="34" charset="0"/>
            </a:endParaRPr>
          </a:p>
        </p:txBody>
      </p:sp>
      <p:sp>
        <p:nvSpPr>
          <p:cNvPr id="8" name="Rubrik 1">
            <a:extLst>
              <a:ext uri="{FF2B5EF4-FFF2-40B4-BE49-F238E27FC236}">
                <a16:creationId xmlns:a16="http://schemas.microsoft.com/office/drawing/2014/main" id="{5663C31E-F6CA-3D0C-ACDF-48D584275B8F}"/>
              </a:ext>
            </a:extLst>
          </p:cNvPr>
          <p:cNvSpPr txBox="1">
            <a:spLocks/>
          </p:cNvSpPr>
          <p:nvPr/>
        </p:nvSpPr>
        <p:spPr>
          <a:xfrm>
            <a:off x="448888" y="365125"/>
            <a:ext cx="3258588" cy="1929188"/>
          </a:xfrm>
          <a:prstGeom prst="rect">
            <a:avLst/>
          </a:prstGeom>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pPr algn="ctr"/>
            <a:r>
              <a:rPr lang="sv-SE" dirty="0"/>
              <a:t>Julklappsnalle</a:t>
            </a:r>
          </a:p>
        </p:txBody>
      </p:sp>
      <p:sp>
        <p:nvSpPr>
          <p:cNvPr id="3" name="textruta 2">
            <a:extLst>
              <a:ext uri="{FF2B5EF4-FFF2-40B4-BE49-F238E27FC236}">
                <a16:creationId xmlns:a16="http://schemas.microsoft.com/office/drawing/2014/main" id="{5BB811C4-70CD-72FD-D263-FE24FE397336}"/>
              </a:ext>
            </a:extLst>
          </p:cNvPr>
          <p:cNvSpPr txBox="1"/>
          <p:nvPr/>
        </p:nvSpPr>
        <p:spPr>
          <a:xfrm>
            <a:off x="9440562" y="1890584"/>
            <a:ext cx="2302550" cy="2308324"/>
          </a:xfrm>
          <a:prstGeom prst="rect">
            <a:avLst/>
          </a:prstGeom>
          <a:noFill/>
        </p:spPr>
        <p:txBody>
          <a:bodyPr wrap="square" rtlCol="0">
            <a:spAutoFit/>
          </a:bodyPr>
          <a:lstStyle/>
          <a:p>
            <a:r>
              <a:rPr lang="sv-SE" dirty="0"/>
              <a:t>Inför varje julhelg inköper Karlstadklubben ett antal nallar, som sedan delas ut bland intagna barn på sjukhuset. </a:t>
            </a:r>
          </a:p>
          <a:p>
            <a:endParaRPr lang="sv-SE" dirty="0"/>
          </a:p>
        </p:txBody>
      </p:sp>
    </p:spTree>
    <p:extLst>
      <p:ext uri="{BB962C8B-B14F-4D97-AF65-F5344CB8AC3E}">
        <p14:creationId xmlns:p14="http://schemas.microsoft.com/office/powerpoint/2010/main" val="200131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gräs, utomhus, motorcykel, transport&#10;&#10;Automatiskt genererad beskrivning">
            <a:extLst>
              <a:ext uri="{FF2B5EF4-FFF2-40B4-BE49-F238E27FC236}">
                <a16:creationId xmlns:a16="http://schemas.microsoft.com/office/drawing/2014/main" id="{83C25150-EE3C-DCFA-2615-02A47FF63C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6212"/>
            <a:ext cx="9753600" cy="6505575"/>
          </a:xfrm>
          <a:prstGeom prst="rect">
            <a:avLst/>
          </a:prstGeom>
        </p:spPr>
      </p:pic>
      <p:sp>
        <p:nvSpPr>
          <p:cNvPr id="5" name="textruta 4">
            <a:extLst>
              <a:ext uri="{FF2B5EF4-FFF2-40B4-BE49-F238E27FC236}">
                <a16:creationId xmlns:a16="http://schemas.microsoft.com/office/drawing/2014/main" id="{E90B08BA-59A0-83A7-20AC-FEB45C524D9C}"/>
              </a:ext>
            </a:extLst>
          </p:cNvPr>
          <p:cNvSpPr txBox="1"/>
          <p:nvPr/>
        </p:nvSpPr>
        <p:spPr>
          <a:xfrm rot="972872">
            <a:off x="9265372" y="314296"/>
            <a:ext cx="2377439" cy="830997"/>
          </a:xfrm>
          <a:prstGeom prst="rect">
            <a:avLst/>
          </a:prstGeom>
          <a:solidFill>
            <a:srgbClr val="FFFF00"/>
          </a:solidFill>
          <a:ln>
            <a:solidFill>
              <a:srgbClr val="C00000"/>
            </a:solidFill>
          </a:ln>
        </p:spPr>
        <p:txBody>
          <a:bodyPr wrap="square" rtlCol="0">
            <a:spAutoFit/>
          </a:bodyPr>
          <a:lstStyle/>
          <a:p>
            <a:pPr algn="ctr"/>
            <a:r>
              <a:rPr lang="sv-SE" sz="2400" b="1" dirty="0">
                <a:solidFill>
                  <a:srgbClr val="C00000"/>
                </a:solidFill>
              </a:rPr>
              <a:t>Internationellt</a:t>
            </a:r>
          </a:p>
          <a:p>
            <a:pPr algn="ctr"/>
            <a:r>
              <a:rPr lang="sv-SE" sz="2400" b="1" dirty="0">
                <a:solidFill>
                  <a:srgbClr val="C00000"/>
                </a:solidFill>
              </a:rPr>
              <a:t>Kenya</a:t>
            </a:r>
          </a:p>
        </p:txBody>
      </p:sp>
      <p:sp>
        <p:nvSpPr>
          <p:cNvPr id="2" name="textruta 1">
            <a:extLst>
              <a:ext uri="{FF2B5EF4-FFF2-40B4-BE49-F238E27FC236}">
                <a16:creationId xmlns:a16="http://schemas.microsoft.com/office/drawing/2014/main" id="{17FF5F4E-BC5E-74FF-F43C-F0246C17180F}"/>
              </a:ext>
            </a:extLst>
          </p:cNvPr>
          <p:cNvSpPr txBox="1"/>
          <p:nvPr/>
        </p:nvSpPr>
        <p:spPr>
          <a:xfrm>
            <a:off x="5447607" y="729794"/>
            <a:ext cx="3195105" cy="584775"/>
          </a:xfrm>
          <a:prstGeom prst="rect">
            <a:avLst/>
          </a:prstGeom>
          <a:noFill/>
        </p:spPr>
        <p:txBody>
          <a:bodyPr wrap="none" rtlCol="0">
            <a:spAutoFit/>
          </a:bodyPr>
          <a:lstStyle/>
          <a:p>
            <a:r>
              <a:rPr lang="sv-SE" sz="3200" b="1" dirty="0">
                <a:solidFill>
                  <a:schemeClr val="bg1"/>
                </a:solidFill>
                <a:latin typeface="Arial Black" panose="020B0A04020102020204" pitchFamily="34" charset="0"/>
              </a:rPr>
              <a:t>MC-ambulans</a:t>
            </a:r>
          </a:p>
        </p:txBody>
      </p:sp>
      <p:sp>
        <p:nvSpPr>
          <p:cNvPr id="3" name="textruta 2">
            <a:extLst>
              <a:ext uri="{FF2B5EF4-FFF2-40B4-BE49-F238E27FC236}">
                <a16:creationId xmlns:a16="http://schemas.microsoft.com/office/drawing/2014/main" id="{9A624899-6AA5-9B6B-EB06-564DD8327F6F}"/>
              </a:ext>
            </a:extLst>
          </p:cNvPr>
          <p:cNvSpPr txBox="1"/>
          <p:nvPr/>
        </p:nvSpPr>
        <p:spPr>
          <a:xfrm>
            <a:off x="9934832" y="1915297"/>
            <a:ext cx="1964725" cy="3416320"/>
          </a:xfrm>
          <a:prstGeom prst="rect">
            <a:avLst/>
          </a:prstGeom>
          <a:noFill/>
        </p:spPr>
        <p:txBody>
          <a:bodyPr wrap="square" rtlCol="0">
            <a:spAutoFit/>
          </a:bodyPr>
          <a:lstStyle/>
          <a:p>
            <a:r>
              <a:rPr lang="sv-SE" dirty="0">
                <a:solidFill>
                  <a:srgbClr val="000000"/>
                </a:solidFill>
                <a:latin typeface="Georgia" panose="02040502050405020303" pitchFamily="18" charset="0"/>
                <a:ea typeface="Calibri" panose="020F0502020204030204" pitchFamily="34" charset="0"/>
                <a:cs typeface="Times New Roman" panose="02020603050405020304" pitchFamily="18" charset="0"/>
              </a:rPr>
              <a:t>Västerås-Aurora har gjort ett antal insatser i södra Kenya bland annat leverans av en mc-ambulans som används för transport av gravida kvinnor som bor långt från mödravårds-centraler.</a:t>
            </a:r>
            <a:endParaRPr lang="sv-SE" dirty="0"/>
          </a:p>
        </p:txBody>
      </p:sp>
    </p:spTree>
    <p:extLst>
      <p:ext uri="{BB962C8B-B14F-4D97-AF65-F5344CB8AC3E}">
        <p14:creationId xmlns:p14="http://schemas.microsoft.com/office/powerpoint/2010/main" val="149237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mälan till Sommarsimskola 2022 - Välkommen till Vaggeryds kommuns  officiella webbplats ! Här hittar du information och nyheter om och från  kommunen.">
            <a:extLst>
              <a:ext uri="{FF2B5EF4-FFF2-40B4-BE49-F238E27FC236}">
                <a16:creationId xmlns:a16="http://schemas.microsoft.com/office/drawing/2014/main" id="{AF5CDA4E-A36D-72D5-9CED-3D60A08A24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3859" y="1639080"/>
            <a:ext cx="6980706" cy="4645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5D6D5E3-5709-72A8-13FC-1ADC042D99B4}"/>
              </a:ext>
            </a:extLst>
          </p:cNvPr>
          <p:cNvSpPr txBox="1"/>
          <p:nvPr/>
        </p:nvSpPr>
        <p:spPr>
          <a:xfrm rot="972872">
            <a:off x="9999456" y="448398"/>
            <a:ext cx="1830355" cy="954107"/>
          </a:xfrm>
          <a:prstGeom prst="rect">
            <a:avLst/>
          </a:prstGeom>
          <a:solidFill>
            <a:srgbClr val="FFFF00"/>
          </a:solidFill>
          <a:ln>
            <a:solidFill>
              <a:srgbClr val="067E84"/>
            </a:solidFill>
          </a:ln>
        </p:spPr>
        <p:txBody>
          <a:bodyPr wrap="square" rtlCol="0">
            <a:spAutoFit/>
          </a:bodyPr>
          <a:lstStyle/>
          <a:p>
            <a:pPr algn="ctr"/>
            <a:r>
              <a:rPr lang="sv-SE" sz="2800" b="1" dirty="0">
                <a:solidFill>
                  <a:srgbClr val="067E84"/>
                </a:solidFill>
                <a:latin typeface="Arial Black" panose="020B0A04020102020204" pitchFamily="34" charset="0"/>
              </a:rPr>
              <a:t>Lokalt</a:t>
            </a:r>
          </a:p>
          <a:p>
            <a:pPr algn="ctr"/>
            <a:r>
              <a:rPr lang="sv-SE" sz="2800" b="1" dirty="0">
                <a:solidFill>
                  <a:srgbClr val="067E84"/>
                </a:solidFill>
                <a:latin typeface="Arial Black" panose="020B0A04020102020204" pitchFamily="34" charset="0"/>
              </a:rPr>
              <a:t>projekt</a:t>
            </a:r>
            <a:endParaRPr lang="sv-SE" sz="2400" b="1" dirty="0">
              <a:solidFill>
                <a:srgbClr val="067E84"/>
              </a:solidFill>
              <a:latin typeface="Arial Black" panose="020B0A04020102020204" pitchFamily="34" charset="0"/>
            </a:endParaRPr>
          </a:p>
        </p:txBody>
      </p:sp>
      <p:sp>
        <p:nvSpPr>
          <p:cNvPr id="5" name="Rubrik 1">
            <a:extLst>
              <a:ext uri="{FF2B5EF4-FFF2-40B4-BE49-F238E27FC236}">
                <a16:creationId xmlns:a16="http://schemas.microsoft.com/office/drawing/2014/main" id="{5A5D4A95-EA04-5FC0-43FE-4602B273D2F8}"/>
              </a:ext>
            </a:extLst>
          </p:cNvPr>
          <p:cNvSpPr txBox="1">
            <a:spLocks/>
          </p:cNvSpPr>
          <p:nvPr/>
        </p:nvSpPr>
        <p:spPr>
          <a:xfrm>
            <a:off x="838200" y="365125"/>
            <a:ext cx="10515600" cy="904661"/>
          </a:xfrm>
          <a:prstGeom prst="rect">
            <a:avLst/>
          </a:prstGeom>
        </p:spPr>
        <p:txBody>
          <a:bodyPr>
            <a:normAutofit fontScale="97500"/>
          </a:bodyPr>
          <a:lst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pPr algn="ctr"/>
            <a:r>
              <a:rPr lang="sv-SE" dirty="0"/>
              <a:t>Simskola</a:t>
            </a:r>
          </a:p>
        </p:txBody>
      </p:sp>
      <p:sp>
        <p:nvSpPr>
          <p:cNvPr id="2" name="textruta 1">
            <a:extLst>
              <a:ext uri="{FF2B5EF4-FFF2-40B4-BE49-F238E27FC236}">
                <a16:creationId xmlns:a16="http://schemas.microsoft.com/office/drawing/2014/main" id="{8150642C-6E26-6498-B30E-8BCCA073A2E0}"/>
              </a:ext>
            </a:extLst>
          </p:cNvPr>
          <p:cNvSpPr txBox="1"/>
          <p:nvPr/>
        </p:nvSpPr>
        <p:spPr>
          <a:xfrm>
            <a:off x="8600303" y="2174789"/>
            <a:ext cx="2753497" cy="2585323"/>
          </a:xfrm>
          <a:prstGeom prst="rect">
            <a:avLst/>
          </a:prstGeom>
          <a:noFill/>
        </p:spPr>
        <p:txBody>
          <a:bodyPr wrap="square" rtlCol="0">
            <a:spAutoFit/>
          </a:bodyPr>
          <a:lstStyle/>
          <a:p>
            <a:r>
              <a:rPr lang="sv-SE" dirty="0">
                <a:solidFill>
                  <a:srgbClr val="000000"/>
                </a:solidFill>
                <a:latin typeface="Georgia" panose="02040502050405020303" pitchFamily="18" charset="0"/>
                <a:ea typeface="Calibri" panose="020F0502020204030204" pitchFamily="34" charset="0"/>
                <a:cs typeface="Times New Roman" panose="02020603050405020304" pitchFamily="18" charset="0"/>
              </a:rPr>
              <a:t>Västerås Rotaryklubb sponsrar en satsning på simundervisning för barn med funktionshinder som leds av VSS (Västerås Sim-Sällskap) </a:t>
            </a:r>
          </a:p>
          <a:p>
            <a:endParaRPr lang="sv-SE" dirty="0">
              <a:solidFill>
                <a:srgbClr val="000000"/>
              </a:solidFill>
              <a:latin typeface="Georgia" panose="02040502050405020303"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17346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gräs, utomhus, träd, fält&#10;&#10;Automatiskt genererad beskrivning">
            <a:extLst>
              <a:ext uri="{FF2B5EF4-FFF2-40B4-BE49-F238E27FC236}">
                <a16:creationId xmlns:a16="http://schemas.microsoft.com/office/drawing/2014/main" id="{D5EB2212-C1C8-EA3B-1D1B-59AAF67E35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2123" y="3108961"/>
            <a:ext cx="9771390" cy="3291146"/>
          </a:xfrm>
          <a:prstGeom prst="rect">
            <a:avLst/>
          </a:prstGeom>
        </p:spPr>
      </p:pic>
      <p:sp>
        <p:nvSpPr>
          <p:cNvPr id="8" name="Rubrik 7">
            <a:extLst>
              <a:ext uri="{FF2B5EF4-FFF2-40B4-BE49-F238E27FC236}">
                <a16:creationId xmlns:a16="http://schemas.microsoft.com/office/drawing/2014/main" id="{A1B2D400-9AA1-1899-C771-550371BEB3DC}"/>
              </a:ext>
            </a:extLst>
          </p:cNvPr>
          <p:cNvSpPr>
            <a:spLocks noGrp="1"/>
          </p:cNvSpPr>
          <p:nvPr>
            <p:ph type="title"/>
          </p:nvPr>
        </p:nvSpPr>
        <p:spPr/>
        <p:txBody>
          <a:bodyPr/>
          <a:lstStyle/>
          <a:p>
            <a:r>
              <a:rPr lang="sv-SE" dirty="0"/>
              <a:t>Midsommarfirande i Torsby</a:t>
            </a:r>
          </a:p>
        </p:txBody>
      </p:sp>
      <p:sp>
        <p:nvSpPr>
          <p:cNvPr id="10" name="textruta 9">
            <a:extLst>
              <a:ext uri="{FF2B5EF4-FFF2-40B4-BE49-F238E27FC236}">
                <a16:creationId xmlns:a16="http://schemas.microsoft.com/office/drawing/2014/main" id="{CCB5A81C-4B4F-5E6D-8794-A6C62D465306}"/>
              </a:ext>
            </a:extLst>
          </p:cNvPr>
          <p:cNvSpPr txBox="1"/>
          <p:nvPr/>
        </p:nvSpPr>
        <p:spPr>
          <a:xfrm rot="972872">
            <a:off x="9999456" y="448398"/>
            <a:ext cx="1830355" cy="954107"/>
          </a:xfrm>
          <a:prstGeom prst="rect">
            <a:avLst/>
          </a:prstGeom>
          <a:solidFill>
            <a:srgbClr val="FFFF00"/>
          </a:solidFill>
          <a:ln>
            <a:solidFill>
              <a:srgbClr val="067E84"/>
            </a:solidFill>
          </a:ln>
        </p:spPr>
        <p:txBody>
          <a:bodyPr wrap="square" rtlCol="0">
            <a:spAutoFit/>
          </a:bodyPr>
          <a:lstStyle/>
          <a:p>
            <a:pPr algn="ctr"/>
            <a:r>
              <a:rPr lang="sv-SE" sz="2800" b="1" dirty="0">
                <a:solidFill>
                  <a:srgbClr val="067E84"/>
                </a:solidFill>
                <a:latin typeface="Arial Black" panose="020B0A04020102020204" pitchFamily="34" charset="0"/>
              </a:rPr>
              <a:t>Lokalt</a:t>
            </a:r>
          </a:p>
          <a:p>
            <a:pPr algn="ctr"/>
            <a:r>
              <a:rPr lang="sv-SE" sz="2800" b="1" dirty="0">
                <a:solidFill>
                  <a:srgbClr val="067E84"/>
                </a:solidFill>
                <a:latin typeface="Arial Black" panose="020B0A04020102020204" pitchFamily="34" charset="0"/>
              </a:rPr>
              <a:t>projekt</a:t>
            </a:r>
            <a:endParaRPr lang="sv-SE" sz="2400" b="1" dirty="0">
              <a:solidFill>
                <a:srgbClr val="067E84"/>
              </a:solidFill>
              <a:latin typeface="Arial Black" panose="020B0A04020102020204" pitchFamily="34" charset="0"/>
            </a:endParaRPr>
          </a:p>
        </p:txBody>
      </p:sp>
    </p:spTree>
    <p:extLst>
      <p:ext uri="{BB962C8B-B14F-4D97-AF65-F5344CB8AC3E}">
        <p14:creationId xmlns:p14="http://schemas.microsoft.com/office/powerpoint/2010/main" val="2279232955"/>
      </p:ext>
    </p:extLst>
  </p:cSld>
  <p:clrMapOvr>
    <a:masterClrMapping/>
  </p:clrMapOvr>
</p:sld>
</file>

<file path=ppt/theme/theme1.xml><?xml version="1.0" encoding="utf-8"?>
<a:theme xmlns:a="http://schemas.openxmlformats.org/drawingml/2006/main" name="FadeVTI">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924</Words>
  <Application>Microsoft Office PowerPoint</Application>
  <PresentationFormat>Bredbild</PresentationFormat>
  <Paragraphs>98</Paragraphs>
  <Slides>14</Slides>
  <Notes>13</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14</vt:i4>
      </vt:variant>
    </vt:vector>
  </HeadingPairs>
  <TitlesOfParts>
    <vt:vector size="24" baseType="lpstr">
      <vt:lpstr>Aharoni</vt:lpstr>
      <vt:lpstr>-apple-system</vt:lpstr>
      <vt:lpstr>Arial</vt:lpstr>
      <vt:lpstr>Arial Black</vt:lpstr>
      <vt:lpstr>Arial Narrow</vt:lpstr>
      <vt:lpstr>Avenir Next LT Pro</vt:lpstr>
      <vt:lpstr>Calibri</vt:lpstr>
      <vt:lpstr>Georgia</vt:lpstr>
      <vt:lpstr>Times New Roman</vt:lpstr>
      <vt:lpstr>FadeVTI</vt:lpstr>
      <vt:lpstr>Rotary Foundation – gör gott i världen</vt:lpstr>
      <vt:lpstr>PowerPoint-presentation</vt:lpstr>
      <vt:lpstr>Samtalsgrupper</vt:lpstr>
      <vt:lpstr>PowerPoint-presentation</vt:lpstr>
      <vt:lpstr>Årets Bästing                 Ungt Kurage                                Årets Eldsjäl</vt:lpstr>
      <vt:lpstr> </vt:lpstr>
      <vt:lpstr>PowerPoint-presentation</vt:lpstr>
      <vt:lpstr>PowerPoint-presentation</vt:lpstr>
      <vt:lpstr>Midsommarfirande i Torsby</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 hjälp av Rotary Foundation gör vi gott i världen</dc:title>
  <dc:creator>Christina Bredin</dc:creator>
  <cp:lastModifiedBy>Christina Bredin</cp:lastModifiedBy>
  <cp:revision>84</cp:revision>
  <cp:lastPrinted>2022-09-29T14:38:08Z</cp:lastPrinted>
  <dcterms:created xsi:type="dcterms:W3CDTF">2022-09-25T14:07:17Z</dcterms:created>
  <dcterms:modified xsi:type="dcterms:W3CDTF">2023-03-13T15:33:54Z</dcterms:modified>
</cp:coreProperties>
</file>