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21"/>
  </p:notesMasterIdLst>
  <p:handoutMasterIdLst>
    <p:handoutMasterId r:id="rId22"/>
  </p:handoutMasterIdLst>
  <p:sldIdLst>
    <p:sldId id="361" r:id="rId4"/>
    <p:sldId id="401" r:id="rId5"/>
    <p:sldId id="376" r:id="rId6"/>
    <p:sldId id="364" r:id="rId7"/>
    <p:sldId id="402" r:id="rId8"/>
    <p:sldId id="385" r:id="rId9"/>
    <p:sldId id="399" r:id="rId10"/>
    <p:sldId id="400" r:id="rId11"/>
    <p:sldId id="378" r:id="rId12"/>
    <p:sldId id="368" r:id="rId13"/>
    <p:sldId id="397" r:id="rId14"/>
    <p:sldId id="396" r:id="rId15"/>
    <p:sldId id="395" r:id="rId16"/>
    <p:sldId id="375" r:id="rId17"/>
    <p:sldId id="386" r:id="rId18"/>
    <p:sldId id="398" r:id="rId19"/>
    <p:sldId id="392" r:id="rId20"/>
  </p:sldIdLst>
  <p:sldSz cx="9144000" cy="6858000" type="screen4x3"/>
  <p:notesSz cx="6858000" cy="9945688"/>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D91B5C"/>
    <a:srgbClr val="FF7600"/>
    <a:srgbClr val="58585A"/>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55" autoAdjust="0"/>
  </p:normalViewPr>
  <p:slideViewPr>
    <p:cSldViewPr>
      <p:cViewPr varScale="1">
        <p:scale>
          <a:sx n="95" d="100"/>
          <a:sy n="95" d="100"/>
        </p:scale>
        <p:origin x="1986" y="84"/>
      </p:cViewPr>
      <p:guideLst>
        <p:guide orient="horz" pos="2160"/>
        <p:guide pos="2880"/>
      </p:guideLst>
    </p:cSldViewPr>
  </p:slideViewPr>
  <p:notesTextViewPr>
    <p:cViewPr>
      <p:scale>
        <a:sx n="1" d="1"/>
        <a:sy n="1" d="1"/>
      </p:scale>
      <p:origin x="0" y="0"/>
    </p:cViewPr>
  </p:notesTextViewPr>
  <p:sorterViewPr>
    <p:cViewPr>
      <p:scale>
        <a:sx n="150" d="100"/>
        <a:sy n="150" d="100"/>
      </p:scale>
      <p:origin x="0" y="1482"/>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3" y="1"/>
            <a:ext cx="2972421" cy="4976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885581" y="1"/>
            <a:ext cx="2972421" cy="4976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3" y="9448065"/>
            <a:ext cx="2972421" cy="49762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885581" y="9448065"/>
            <a:ext cx="2972421" cy="49762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ea typeface="ヒラギノ角ゴ Pro W3" pitchFamily="-84" charset="-128"/>
              </a:defRPr>
            </a:lvl1pPr>
          </a:lstStyle>
          <a:p>
            <a:fld id="{E3EA1E59-D922-4CEE-A051-C92EB6EA0376}" type="slidenum">
              <a:rPr lang="en-US" altLang="sv-SE"/>
              <a:pPr/>
              <a:t>‹#›</a:t>
            </a:fld>
            <a:endParaRPr lang="en-US" altLang="sv-SE"/>
          </a:p>
        </p:txBody>
      </p:sp>
    </p:spTree>
    <p:extLst>
      <p:ext uri="{BB962C8B-B14F-4D97-AF65-F5344CB8AC3E}">
        <p14:creationId xmlns:p14="http://schemas.microsoft.com/office/powerpoint/2010/main" val="540572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1"/>
            <a:ext cx="2972421" cy="4976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885581" y="1"/>
            <a:ext cx="2972421" cy="4976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712" y="4724882"/>
            <a:ext cx="5028579" cy="44752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3" y="9448065"/>
            <a:ext cx="2972421" cy="49762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885581" y="9448065"/>
            <a:ext cx="2972421" cy="49762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ea typeface="ヒラギノ角ゴ Pro W3" pitchFamily="-84" charset="-128"/>
              </a:defRPr>
            </a:lvl1pPr>
          </a:lstStyle>
          <a:p>
            <a:fld id="{C1DCFA94-1B99-4156-A986-5D8909292046}" type="slidenum">
              <a:rPr lang="en-US" altLang="sv-SE"/>
              <a:pPr/>
              <a:t>‹#›</a:t>
            </a:fld>
            <a:endParaRPr lang="en-US" altLang="sv-SE"/>
          </a:p>
        </p:txBody>
      </p:sp>
    </p:spTree>
    <p:extLst>
      <p:ext uri="{BB962C8B-B14F-4D97-AF65-F5344CB8AC3E}">
        <p14:creationId xmlns:p14="http://schemas.microsoft.com/office/powerpoint/2010/main" val="11108063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MS PGothic" pitchFamily="34"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olioeradication.org/news-post/afghanistan-female-vaccinators/#content-carouse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olioeradication.org/news-post/populations-on-the-move-vaccinating-every-child-in-afghanistan/#content-carouse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MS PGothic" pitchFamily="34" charset="-128"/>
              </a:defRPr>
            </a:lvl1pPr>
            <a:lvl2pPr marL="742950" indent="-285750" defTabSz="931863" eaLnBrk="0" hangingPunct="0">
              <a:defRPr sz="2400">
                <a:solidFill>
                  <a:schemeClr val="tx1"/>
                </a:solidFill>
                <a:latin typeface="Arial" pitchFamily="34" charset="0"/>
                <a:ea typeface="MS PGothic" pitchFamily="34" charset="-128"/>
              </a:defRPr>
            </a:lvl2pPr>
            <a:lvl3pPr marL="1143000" indent="-228600" defTabSz="931863" eaLnBrk="0" hangingPunct="0">
              <a:defRPr sz="2400">
                <a:solidFill>
                  <a:schemeClr val="tx1"/>
                </a:solidFill>
                <a:latin typeface="Arial" pitchFamily="34" charset="0"/>
                <a:ea typeface="MS PGothic" pitchFamily="34" charset="-128"/>
              </a:defRPr>
            </a:lvl3pPr>
            <a:lvl4pPr marL="1600200" indent="-228600" defTabSz="931863" eaLnBrk="0" hangingPunct="0">
              <a:defRPr sz="2400">
                <a:solidFill>
                  <a:schemeClr val="tx1"/>
                </a:solidFill>
                <a:latin typeface="Arial" pitchFamily="34" charset="0"/>
                <a:ea typeface="MS PGothic" pitchFamily="34" charset="-128"/>
              </a:defRPr>
            </a:lvl4pPr>
            <a:lvl5pPr marL="2057400" indent="-228600" defTabSz="931863" eaLnBrk="0" hangingPunct="0">
              <a:defRPr sz="2400">
                <a:solidFill>
                  <a:schemeClr val="tx1"/>
                </a:solidFill>
                <a:latin typeface="Arial"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E5A2A06-8578-4BCB-A545-3AF317F699F2}" type="slidenum">
              <a:rPr lang="en-US" altLang="sv-SE" sz="1200"/>
              <a:pPr/>
              <a:t>1</a:t>
            </a:fld>
            <a:endParaRPr lang="en-US" altLang="sv-SE"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latin typeface="Arial" pitchFamily="34" charset="0"/>
              </a:rPr>
              <a:t>Polio går inte att</a:t>
            </a:r>
            <a:r>
              <a:rPr lang="sv-SE" altLang="sv-SE" baseline="0" dirty="0">
                <a:latin typeface="Arial" pitchFamily="34" charset="0"/>
              </a:rPr>
              <a:t> bota med antibiotika eller mediciner. Den som drabbas har sjukdomen resten av livet. </a:t>
            </a:r>
            <a:endParaRPr lang="sv-SE" altLang="sv-SE"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a:solidFill>
                  <a:schemeClr val="tx1"/>
                </a:solidFill>
                <a:effectLst/>
                <a:latin typeface="Arial" pitchFamily="-107" charset="0"/>
                <a:ea typeface="MS PGothic" pitchFamily="34" charset="-128"/>
                <a:cs typeface="ヒラギノ角ゴ Pro W3" pitchFamily="-107" charset="-128"/>
              </a:rPr>
              <a:t>There are almost 70 000 front line polio workers in Afghanistan, of whom less than 10% are female. This is possibly the largest female workforce in Afghanistan. </a:t>
            </a:r>
          </a:p>
          <a:p>
            <a:r>
              <a:rPr lang="en-US" sz="1200" b="0" i="0" kern="1200" dirty="0">
                <a:solidFill>
                  <a:schemeClr val="tx1"/>
                </a:solidFill>
                <a:effectLst/>
                <a:latin typeface="Arial" pitchFamily="-107" charset="0"/>
                <a:ea typeface="MS PGothic" pitchFamily="34" charset="-128"/>
                <a:cs typeface="ヒラギノ角ゴ Pro W3" pitchFamily="-107" charset="-128"/>
              </a:rPr>
              <a:t>Some regions have more female workers than others. In urban areas, around third of the workers are female, whereas in rural areas the proportion is much lower. </a:t>
            </a:r>
          </a:p>
          <a:p>
            <a:r>
              <a:rPr lang="en-US" sz="1200" b="0" i="0" kern="1200" dirty="0">
                <a:solidFill>
                  <a:schemeClr val="tx1"/>
                </a:solidFill>
                <a:effectLst/>
                <a:latin typeface="Arial" pitchFamily="-107" charset="0"/>
                <a:ea typeface="MS PGothic" pitchFamily="34" charset="-128"/>
                <a:cs typeface="ヒラギノ角ゴ Pro W3" pitchFamily="-107" charset="-128"/>
              </a:rPr>
              <a:t>The role of females is crucial however. </a:t>
            </a:r>
          </a:p>
          <a:p>
            <a:r>
              <a:rPr lang="en-US" sz="1200" b="0" i="0" kern="1200" dirty="0">
                <a:solidFill>
                  <a:schemeClr val="tx1"/>
                </a:solidFill>
                <a:effectLst/>
                <a:latin typeface="Arial" pitchFamily="-107" charset="0"/>
                <a:ea typeface="MS PGothic" pitchFamily="34" charset="-128"/>
                <a:cs typeface="ヒラギノ角ゴ Pro W3" pitchFamily="-107" charset="-128"/>
              </a:rPr>
              <a:t> “Before we had female polio workers, we were missing children who were newborn and sleeping. When the men were working in town, there was often no-one who could take the children out of the house to be vaccinated when the teams knocked on the gates. Females can enter the houses, but males cannot.”   </a:t>
            </a:r>
            <a:endParaRPr lang="sv-SE" dirty="0"/>
          </a:p>
        </p:txBody>
      </p:sp>
      <p:sp>
        <p:nvSpPr>
          <p:cNvPr id="4" name="Platshållare för bildnummer 3"/>
          <p:cNvSpPr>
            <a:spLocks noGrp="1"/>
          </p:cNvSpPr>
          <p:nvPr>
            <p:ph type="sldNum" sz="quarter" idx="10"/>
          </p:nvPr>
        </p:nvSpPr>
        <p:spPr/>
        <p:txBody>
          <a:bodyPr/>
          <a:lstStyle/>
          <a:p>
            <a:fld id="{C1DCFA94-1B99-4156-A986-5D8909292046}" type="slidenum">
              <a:rPr lang="en-US" altLang="sv-SE" smtClean="0"/>
              <a:pPr/>
              <a:t>12</a:t>
            </a:fld>
            <a:endParaRPr lang="en-US" altLang="sv-SE"/>
          </a:p>
        </p:txBody>
      </p:sp>
    </p:spTree>
    <p:extLst>
      <p:ext uri="{BB962C8B-B14F-4D97-AF65-F5344CB8AC3E}">
        <p14:creationId xmlns:p14="http://schemas.microsoft.com/office/powerpoint/2010/main" val="85581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a:solidFill>
                  <a:schemeClr val="tx1"/>
                </a:solidFill>
                <a:effectLst/>
                <a:latin typeface="Arial" pitchFamily="-107" charset="0"/>
                <a:ea typeface="MS PGothic" pitchFamily="34" charset="-128"/>
                <a:cs typeface="ヒラギノ角ゴ Pro W3" pitchFamily="-107" charset="-128"/>
              </a:rPr>
              <a:t>Women like Zainab are on the frontline of polio eradication, ensuring vaccines reach every child, every time. A five-year-old boy, </a:t>
            </a:r>
            <a:r>
              <a:rPr lang="en-US" sz="1200" b="0" i="0" kern="1200" dirty="0" err="1">
                <a:solidFill>
                  <a:schemeClr val="tx1"/>
                </a:solidFill>
                <a:effectLst/>
                <a:latin typeface="Arial" pitchFamily="-107" charset="0"/>
                <a:ea typeface="MS PGothic" pitchFamily="34" charset="-128"/>
                <a:cs typeface="ヒラギノ角ゴ Pro W3" pitchFamily="-107" charset="-128"/>
              </a:rPr>
              <a:t>Waris</a:t>
            </a:r>
            <a:r>
              <a:rPr lang="en-US" sz="1200" b="0" i="0" kern="1200" dirty="0">
                <a:solidFill>
                  <a:schemeClr val="tx1"/>
                </a:solidFill>
                <a:effectLst/>
                <a:latin typeface="Arial" pitchFamily="-107" charset="0"/>
                <a:ea typeface="MS PGothic" pitchFamily="34" charset="-128"/>
                <a:cs typeface="ヒラギノ角ゴ Pro W3" pitchFamily="-107" charset="-128"/>
              </a:rPr>
              <a:t>, is vaccinated against polio in </a:t>
            </a:r>
            <a:r>
              <a:rPr lang="en-US" sz="1200" b="0" i="0" kern="1200" dirty="0" err="1">
                <a:solidFill>
                  <a:schemeClr val="tx1"/>
                </a:solidFill>
                <a:effectLst/>
                <a:latin typeface="Arial" pitchFamily="-107" charset="0"/>
                <a:ea typeface="MS PGothic" pitchFamily="34" charset="-128"/>
                <a:cs typeface="ヒラギノ角ゴ Pro W3" pitchFamily="-107" charset="-128"/>
              </a:rPr>
              <a:t>Loya</a:t>
            </a:r>
            <a:r>
              <a:rPr lang="en-US" sz="1200" b="0" i="0" kern="1200" dirty="0">
                <a:solidFill>
                  <a:schemeClr val="tx1"/>
                </a:solidFill>
                <a:effectLst/>
                <a:latin typeface="Arial" pitchFamily="-107" charset="0"/>
                <a:ea typeface="MS PGothic" pitchFamily="34" charset="-128"/>
                <a:cs typeface="ヒラギノ角ゴ Pro W3" pitchFamily="-107" charset="-128"/>
              </a:rPr>
              <a:t> Wala, Kandahar.</a:t>
            </a:r>
            <a:br>
              <a:rPr lang="en-US" sz="1200" b="0" i="0" u="none" strike="noStrike" kern="1200" dirty="0">
                <a:solidFill>
                  <a:schemeClr val="tx1"/>
                </a:solidFill>
                <a:effectLst/>
                <a:latin typeface="Arial" pitchFamily="-107" charset="0"/>
                <a:ea typeface="MS PGothic" pitchFamily="34" charset="-128"/>
                <a:cs typeface="ヒラギノ角ゴ Pro W3" pitchFamily="-107" charset="-128"/>
                <a:hlinkClick r:id="rId3"/>
              </a:rPr>
            </a:br>
            <a:endParaRPr lang="en-US" sz="1200" b="0" i="0" kern="1200" dirty="0">
              <a:solidFill>
                <a:schemeClr val="tx1"/>
              </a:solidFill>
              <a:effectLst/>
              <a:latin typeface="Arial" pitchFamily="-107" charset="0"/>
              <a:ea typeface="MS PGothic" pitchFamily="34"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pitchFamily="-107" charset="0"/>
                <a:ea typeface="MS PGothic" pitchFamily="34" charset="-128"/>
                <a:cs typeface="ヒラギノ角ゴ Pro W3" pitchFamily="-107" charset="-128"/>
              </a:rPr>
              <a:t>WHO / </a:t>
            </a:r>
            <a:r>
              <a:rPr lang="en-US" sz="1200" b="0" i="0" kern="1200" dirty="0" err="1">
                <a:solidFill>
                  <a:schemeClr val="tx1"/>
                </a:solidFill>
                <a:effectLst/>
                <a:latin typeface="Arial" pitchFamily="-107" charset="0"/>
                <a:ea typeface="MS PGothic" pitchFamily="34" charset="-128"/>
                <a:cs typeface="ヒラギノ角ゴ Pro W3" pitchFamily="-107" charset="-128"/>
              </a:rPr>
              <a:t>Tuuli</a:t>
            </a:r>
            <a:r>
              <a:rPr lang="en-US" sz="1200" b="0" i="0" kern="1200" dirty="0">
                <a:solidFill>
                  <a:schemeClr val="tx1"/>
                </a:solidFill>
                <a:effectLst/>
                <a:latin typeface="Arial" pitchFamily="-107" charset="0"/>
                <a:ea typeface="MS PGothic" pitchFamily="34" charset="-128"/>
                <a:cs typeface="ヒラギノ角ゴ Pro W3" pitchFamily="-107" charset="-128"/>
              </a:rPr>
              <a:t> </a:t>
            </a:r>
            <a:r>
              <a:rPr lang="en-US" sz="1200" b="0" i="0" kern="1200" dirty="0" err="1">
                <a:solidFill>
                  <a:schemeClr val="tx1"/>
                </a:solidFill>
                <a:effectLst/>
                <a:latin typeface="Arial" pitchFamily="-107" charset="0"/>
                <a:ea typeface="MS PGothic" pitchFamily="34" charset="-128"/>
                <a:cs typeface="ヒラギノ角ゴ Pro W3" pitchFamily="-107" charset="-128"/>
              </a:rPr>
              <a:t>Hongisto</a:t>
            </a:r>
            <a:endParaRPr lang="en-US" sz="1200" b="0" i="0" kern="1200" dirty="0">
              <a:solidFill>
                <a:schemeClr val="tx1"/>
              </a:solidFill>
              <a:effectLst/>
              <a:latin typeface="Arial" pitchFamily="-107" charset="0"/>
              <a:ea typeface="MS PGothic" pitchFamily="34" charset="-128"/>
              <a:cs typeface="ヒラギノ角ゴ Pro W3" pitchFamily="-107" charset="-128"/>
            </a:endParaRPr>
          </a:p>
          <a:p>
            <a:endParaRPr lang="en-US" sz="1200" b="0" i="0" kern="1200" dirty="0">
              <a:solidFill>
                <a:schemeClr val="tx1"/>
              </a:solidFill>
              <a:effectLst/>
              <a:latin typeface="Arial" pitchFamily="-107" charset="0"/>
              <a:ea typeface="MS PGothic" pitchFamily="34" charset="-128"/>
              <a:cs typeface="ヒラギノ角ゴ Pro W3" pitchFamily="-107" charset="-128"/>
            </a:endParaRPr>
          </a:p>
          <a:p>
            <a:br>
              <a:rPr lang="en-US" sz="1200" b="0" i="0" u="none" strike="noStrike" kern="1200" dirty="0">
                <a:solidFill>
                  <a:schemeClr val="tx1"/>
                </a:solidFill>
                <a:effectLst/>
                <a:latin typeface="Arial" pitchFamily="-107" charset="0"/>
                <a:ea typeface="MS PGothic" pitchFamily="34" charset="-128"/>
                <a:cs typeface="ヒラギノ角ゴ Pro W3" pitchFamily="-107" charset="-128"/>
                <a:hlinkClick r:id="rId3"/>
              </a:rPr>
            </a:br>
            <a:endParaRPr lang="sv-SE" dirty="0"/>
          </a:p>
        </p:txBody>
      </p:sp>
      <p:sp>
        <p:nvSpPr>
          <p:cNvPr id="4" name="Platshållare för bildnummer 3"/>
          <p:cNvSpPr>
            <a:spLocks noGrp="1"/>
          </p:cNvSpPr>
          <p:nvPr>
            <p:ph type="sldNum" sz="quarter" idx="10"/>
          </p:nvPr>
        </p:nvSpPr>
        <p:spPr/>
        <p:txBody>
          <a:bodyPr/>
          <a:lstStyle/>
          <a:p>
            <a:fld id="{C1DCFA94-1B99-4156-A986-5D8909292046}" type="slidenum">
              <a:rPr lang="en-US" altLang="sv-SE" smtClean="0"/>
              <a:pPr/>
              <a:t>13</a:t>
            </a:fld>
            <a:endParaRPr lang="en-US" altLang="sv-SE"/>
          </a:p>
        </p:txBody>
      </p:sp>
    </p:spTree>
    <p:extLst>
      <p:ext uri="{BB962C8B-B14F-4D97-AF65-F5344CB8AC3E}">
        <p14:creationId xmlns:p14="http://schemas.microsoft.com/office/powerpoint/2010/main" val="225253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942975" y="746125"/>
            <a:ext cx="4972050" cy="3729038"/>
          </a:xfrm>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Arial" pitchFamily="34" charset="0"/>
                <a:ea typeface="ＭＳ Ｐゴシック" pitchFamily="34" charset="-128"/>
              </a:rPr>
              <a:t>The Global Polio Eradication Initiative partners include WHO, UNICEF, the US Centers for Disease Control and Prevention and the Gates Foundation. And equally as important are the governments of the world-both donor and polio-affected and high risk, whose support and leadership is needed to carry out polio immunization activities.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Rotary’s role in the Global Polio Eradication Initiative is fundraising, advocacy, raising awareness and grassroots participation. </a:t>
            </a:r>
            <a:endParaRPr lang="en-US" baseline="0" dirty="0">
              <a:latin typeface="Arial" pitchFamily="34" charset="0"/>
              <a:ea typeface="ＭＳ Ｐゴシック" pitchFamily="34"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6" eaLnBrk="0" hangingPunct="0">
              <a:defRPr sz="2400">
                <a:solidFill>
                  <a:schemeClr val="tx1"/>
                </a:solidFill>
                <a:latin typeface="Arial" pitchFamily="34" charset="0"/>
                <a:ea typeface="ＭＳ Ｐゴシック" pitchFamily="34" charset="-128"/>
              </a:defRPr>
            </a:lvl1pPr>
            <a:lvl2pPr marL="742841" indent="-285708" defTabSz="931726" eaLnBrk="0" hangingPunct="0">
              <a:defRPr sz="2400">
                <a:solidFill>
                  <a:schemeClr val="tx1"/>
                </a:solidFill>
                <a:latin typeface="Arial" pitchFamily="34" charset="0"/>
                <a:ea typeface="ＭＳ Ｐゴシック" pitchFamily="34" charset="-128"/>
              </a:defRPr>
            </a:lvl2pPr>
            <a:lvl3pPr marL="1142833" indent="-228567" defTabSz="931726" eaLnBrk="0" hangingPunct="0">
              <a:defRPr sz="2400">
                <a:solidFill>
                  <a:schemeClr val="tx1"/>
                </a:solidFill>
                <a:latin typeface="Arial" pitchFamily="34" charset="0"/>
                <a:ea typeface="ＭＳ Ｐゴシック" pitchFamily="34" charset="-128"/>
              </a:defRPr>
            </a:lvl3pPr>
            <a:lvl4pPr marL="1599965" indent="-228567" defTabSz="931726" eaLnBrk="0" hangingPunct="0">
              <a:defRPr sz="2400">
                <a:solidFill>
                  <a:schemeClr val="tx1"/>
                </a:solidFill>
                <a:latin typeface="Arial" pitchFamily="34" charset="0"/>
                <a:ea typeface="ＭＳ Ｐゴシック" pitchFamily="34" charset="-128"/>
              </a:defRPr>
            </a:lvl4pPr>
            <a:lvl5pPr marL="2057099" indent="-228567" defTabSz="931726" eaLnBrk="0" hangingPunct="0">
              <a:defRPr sz="2400">
                <a:solidFill>
                  <a:schemeClr val="tx1"/>
                </a:solidFill>
                <a:latin typeface="Arial" pitchFamily="34" charset="0"/>
                <a:ea typeface="ＭＳ Ｐゴシック" pitchFamily="34" charset="-128"/>
              </a:defRPr>
            </a:lvl5pPr>
            <a:lvl6pPr marL="2514232"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364"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498"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630"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A878B62-E79F-466F-AED6-D4DA6056C977}" type="slidenum">
              <a:rPr lang="en-US" sz="1200"/>
              <a:pPr/>
              <a:t>15</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1DCFA94-1B99-4156-A986-5D8909292046}" type="slidenum">
              <a:rPr lang="en-US" altLang="sv-SE" smtClean="0"/>
              <a:pPr/>
              <a:t>16</a:t>
            </a:fld>
            <a:endParaRPr lang="en-US" altLang="sv-SE"/>
          </a:p>
        </p:txBody>
      </p:sp>
    </p:spTree>
    <p:extLst>
      <p:ext uri="{BB962C8B-B14F-4D97-AF65-F5344CB8AC3E}">
        <p14:creationId xmlns:p14="http://schemas.microsoft.com/office/powerpoint/2010/main" val="373271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Drabbar</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främst</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barn under 5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år</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a:t>
            </a:r>
          </a:p>
          <a:p>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En</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mycket</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smittsam</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sjukdom</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orsakad</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av</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poliovirus.</a:t>
            </a:r>
          </a:p>
          <a:p>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Drabbar</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nervsystemet</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och</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kan</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orsaka</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förlamning</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i</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värsta</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fall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döden</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a:t>
            </a:r>
          </a:p>
          <a:p>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Vilt</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poliovirus (WPV)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kommer</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in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i</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kroppen</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genom</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förorenat</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vatten</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eller</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smittad</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mat </a:t>
            </a:r>
          </a:p>
          <a:p>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Polio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kan</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inte</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botas</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bara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förebyggas</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med vaccination.</a:t>
            </a:r>
          </a:p>
          <a:p>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Polio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är</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en</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av</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få</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sjukdomar</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som</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kan</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 </a:t>
            </a:r>
            <a:r>
              <a:rPr lang="en-US" sz="1200" dirty="0" err="1">
                <a:solidFill>
                  <a:schemeClr val="bg2">
                    <a:lumMod val="10000"/>
                  </a:schemeClr>
                </a:solidFill>
                <a:latin typeface="Arial" pitchFamily="-107" charset="0"/>
                <a:ea typeface="ヒラギノ角ゴ Pro W3" pitchFamily="-107" charset="-128"/>
                <a:cs typeface="ヒラギノ角ゴ Pro W3" pitchFamily="-107" charset="-128"/>
              </a:rPr>
              <a:t>utrotas</a:t>
            </a:r>
            <a:r>
              <a:rPr lang="en-US" sz="1200" dirty="0">
                <a:solidFill>
                  <a:schemeClr val="bg2">
                    <a:lumMod val="10000"/>
                  </a:schemeClr>
                </a:solidFill>
                <a:latin typeface="Arial" pitchFamily="-107" charset="0"/>
                <a:ea typeface="ヒラギノ角ゴ Pro W3" pitchFamily="-107" charset="-128"/>
                <a:cs typeface="ヒラギノ角ゴ Pro W3" pitchFamily="-107"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pitchFamily="-107" charset="0"/>
              <a:ea typeface="ヒラギノ角ゴ Pro W3" pitchFamily="-107"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pitchFamily="-107" charset="0"/>
                <a:ea typeface="ヒラギノ角ゴ Pro W3" pitchFamily="-107" charset="-128"/>
                <a:cs typeface="ヒラギノ角ゴ Pro W3" pitchFamily="-107" charset="-128"/>
              </a:rPr>
              <a:t>Polio mainly affects children under 5 years of age.</a:t>
            </a:r>
          </a:p>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Poliomyelitis (polio) is a highly infectious disease caused by the polio virus. It invades the nervous system, and can cause paralysis or even death in a matter of hours. </a:t>
            </a:r>
          </a:p>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Wild poliovirus (WPV) enters the body through the mouth, in water or food that has been contaminated with </a:t>
            </a:r>
            <a:r>
              <a:rPr lang="en-US" sz="1200" b="0" i="0" kern="1200" dirty="0" err="1">
                <a:solidFill>
                  <a:schemeClr val="tx1"/>
                </a:solidFill>
                <a:effectLst/>
                <a:latin typeface="Arial" pitchFamily="-107" charset="0"/>
                <a:ea typeface="ヒラギノ角ゴ Pro W3" pitchFamily="-107" charset="-128"/>
                <a:cs typeface="ヒラギノ角ゴ Pro W3" pitchFamily="-107" charset="-128"/>
              </a:rPr>
              <a:t>faecal</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 material from an infected person. The virus multiplies in the intestine and is excreted by the infected person in </a:t>
            </a:r>
            <a:r>
              <a:rPr lang="en-US" sz="1200" b="0" i="0" kern="1200" dirty="0" err="1">
                <a:solidFill>
                  <a:schemeClr val="tx1"/>
                </a:solidFill>
                <a:effectLst/>
                <a:latin typeface="Arial" pitchFamily="-107" charset="0"/>
                <a:ea typeface="ヒラギノ角ゴ Pro W3" pitchFamily="-107" charset="-128"/>
                <a:cs typeface="ヒラギノ角ゴ Pro W3" pitchFamily="-107" charset="-128"/>
              </a:rPr>
              <a:t>faeces</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 which can pass on the virus to others.</a:t>
            </a:r>
          </a:p>
          <a:p>
            <a:endParaRPr lang="en-US" sz="1200" b="0" i="0" kern="1200" dirty="0">
              <a:solidFill>
                <a:schemeClr val="tx1"/>
              </a:solidFill>
              <a:effectLst/>
              <a:latin typeface="Arial" pitchFamily="-107" charset="0"/>
              <a:ea typeface="ヒラギノ角ゴ Pro W3" pitchFamily="-107" charset="-128"/>
            </a:endParaRPr>
          </a:p>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Polio is one of only a few diseases which can be completely eradicated, such as was the case with smallpox. By eradicating polio, children across the entire world will benefit, and no child need ever again know the pain of polio-paralysis. Most diseases, such as HIV and malaria for example, cannot be eradicated, because the tools to eradicate these are not available. Polio does not have an intermediate host (i.e. it does not affect animals, and the virus cannot live in animals, such as malaria for example in mosquitoes), a safe and effective vaccine is available to protect children from polio</a:t>
            </a:r>
          </a:p>
          <a:p>
            <a:endParaRPr lang="en-US" sz="1200" b="0" i="0" kern="1200" dirty="0">
              <a:solidFill>
                <a:schemeClr val="tx1"/>
              </a:solidFill>
              <a:effectLst/>
              <a:latin typeface="Arial" pitchFamily="-107" charset="0"/>
              <a:ea typeface="ヒラギノ角ゴ Pro W3" pitchFamily="-107" charset="-128"/>
            </a:endParaRPr>
          </a:p>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Polio eradication activities are also strengthening routine health services. Thanks to polio eradication activities, an active disease surveillance network has been established in all countries, into which other diseases – including measles – are now being integrated. </a:t>
            </a:r>
          </a:p>
          <a:p>
            <a:endParaRPr lang="en-US" sz="1200" b="0" i="0" kern="1200" dirty="0">
              <a:solidFill>
                <a:schemeClr val="tx1"/>
              </a:solidFill>
              <a:effectLst/>
              <a:latin typeface="Arial" pitchFamily="-107" charset="0"/>
              <a:ea typeface="ヒラギノ角ゴ Pro W3" pitchFamily="-107" charset="-128"/>
            </a:endParaRPr>
          </a:p>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The fight against polio is one of the largest and most ambitious globally coordinated health initiative in history.</a:t>
            </a:r>
          </a:p>
          <a:p>
            <a:endParaRPr lang="en-US" sz="1200" b="0" i="0" kern="1200" dirty="0">
              <a:solidFill>
                <a:schemeClr val="tx1"/>
              </a:solidFill>
              <a:effectLst/>
              <a:latin typeface="Arial" pitchFamily="-107" charset="0"/>
              <a:ea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pitchFamily="-107" charset="0"/>
                <a:ea typeface="ヒラギノ角ゴ Pro W3" pitchFamily="-107" charset="-128"/>
                <a:cs typeface="ヒラギノ角ゴ Pro W3" pitchFamily="-107" charset="-128"/>
              </a:rPr>
              <a:t>The polio virus, once thought to verge on eradication, is one of the most contagious diseases in inadequately protected areas. One confirmed case of paralysis is considered an outbreak, as doctors assume it means up to 200 other people may have been exposed to the virus.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pitchFamily="-107" charset="0"/>
              <a:ea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pitchFamily="-107" charset="0"/>
                <a:ea typeface="ヒラギノ角ゴ Pro W3" pitchFamily="-107" charset="-128"/>
                <a:cs typeface="ヒラギノ角ゴ Pro W3" pitchFamily="-107" charset="-128"/>
              </a:rPr>
              <a:t>These vaccine-derived outbreaks really are a marker of poor vaccination and poor sanitation in the community</a:t>
            </a:r>
            <a:endParaRPr lang="sv-SE" dirty="0"/>
          </a:p>
          <a:p>
            <a:endParaRPr lang="sv-SE" dirty="0"/>
          </a:p>
        </p:txBody>
      </p:sp>
      <p:sp>
        <p:nvSpPr>
          <p:cNvPr id="4" name="Platshållare för bildnummer 3"/>
          <p:cNvSpPr>
            <a:spLocks noGrp="1"/>
          </p:cNvSpPr>
          <p:nvPr>
            <p:ph type="sldNum" sz="quarter" idx="10"/>
          </p:nvPr>
        </p:nvSpPr>
        <p:spPr/>
        <p:txBody>
          <a:bodyPr/>
          <a:lstStyle/>
          <a:p>
            <a:fld id="{314F26CB-B914-4FC9-8B97-18BEAC6B7F74}" type="slidenum">
              <a:rPr lang="en-US" altLang="sv-SE" smtClean="0"/>
              <a:pPr/>
              <a:t>2</a:t>
            </a:fld>
            <a:endParaRPr lang="en-US" altLang="sv-SE"/>
          </a:p>
        </p:txBody>
      </p:sp>
    </p:spTree>
    <p:extLst>
      <p:ext uri="{BB962C8B-B14F-4D97-AF65-F5344CB8AC3E}">
        <p14:creationId xmlns:p14="http://schemas.microsoft.com/office/powerpoint/2010/main" val="352926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a:solidFill>
                  <a:schemeClr val="tx1"/>
                </a:solidFill>
                <a:effectLst/>
                <a:latin typeface="Arial" pitchFamily="-107" charset="0"/>
                <a:ea typeface="MS PGothic" pitchFamily="34" charset="-128"/>
                <a:cs typeface="ヒラギノ角ゴ Pro W3" pitchFamily="-107" charset="-128"/>
              </a:rPr>
              <a:t>International efforts to eradicate poliovirus began in the late 1970s when members of Rotary International organized a 5-year campaign to immunize approximately 6.5 million children in the Philippines,</a:t>
            </a:r>
          </a:p>
          <a:p>
            <a:endParaRPr lang="en-US" sz="1200" b="0" i="0" kern="1200" dirty="0">
              <a:solidFill>
                <a:schemeClr val="tx1"/>
              </a:solidFill>
              <a:effectLst/>
              <a:latin typeface="Arial" pitchFamily="-107" charset="0"/>
              <a:ea typeface="MS PGothic" pitchFamily="34" charset="-128"/>
              <a:cs typeface="ヒラギノ角ゴ Pro W3" pitchFamily="-107" charset="-128"/>
            </a:endParaRPr>
          </a:p>
          <a:p>
            <a:r>
              <a:rPr lang="en-US" sz="1200" b="0" i="0" kern="1200" dirty="0">
                <a:solidFill>
                  <a:schemeClr val="tx1"/>
                </a:solidFill>
                <a:effectLst/>
                <a:latin typeface="Arial" pitchFamily="-107" charset="0"/>
                <a:ea typeface="MS PGothic" pitchFamily="34" charset="-128"/>
                <a:cs typeface="ヒラギノ角ゴ Pro W3" pitchFamily="-107" charset="-128"/>
              </a:rPr>
              <a:t>More than 2.5 billion children have received polio vaccinations since the Global Polio Eradication Initiative was launched in 1988, and transmission of wild poliovirus has been interrupted in all but two countries.</a:t>
            </a:r>
          </a:p>
          <a:p>
            <a:endParaRPr lang="en-US" sz="1200" b="0" i="0" kern="1200" dirty="0">
              <a:solidFill>
                <a:schemeClr val="tx1"/>
              </a:solidFill>
              <a:effectLst/>
              <a:latin typeface="Arial" pitchFamily="-107" charset="0"/>
              <a:ea typeface="MS PGothic" pitchFamily="34" charset="-128"/>
            </a:endParaRPr>
          </a:p>
          <a:p>
            <a:r>
              <a:rPr lang="en-US" dirty="0"/>
              <a:t>CDC  - US Centers for Disease Control and Prevention. </a:t>
            </a:r>
            <a:r>
              <a:rPr lang="en-US" dirty="0" err="1"/>
              <a:t>Amerikanska</a:t>
            </a:r>
            <a:r>
              <a:rPr lang="en-US" dirty="0"/>
              <a:t> </a:t>
            </a:r>
            <a:r>
              <a:rPr lang="en-US" dirty="0" err="1"/>
              <a:t>smittskyddsorganet</a:t>
            </a:r>
            <a:endParaRPr lang="sv-SE" dirty="0"/>
          </a:p>
        </p:txBody>
      </p:sp>
      <p:sp>
        <p:nvSpPr>
          <p:cNvPr id="4" name="Platshållare för bildnummer 3"/>
          <p:cNvSpPr>
            <a:spLocks noGrp="1"/>
          </p:cNvSpPr>
          <p:nvPr>
            <p:ph type="sldNum" sz="quarter" idx="10"/>
          </p:nvPr>
        </p:nvSpPr>
        <p:spPr/>
        <p:txBody>
          <a:bodyPr/>
          <a:lstStyle/>
          <a:p>
            <a:fld id="{C1DCFA94-1B99-4156-A986-5D8909292046}" type="slidenum">
              <a:rPr lang="en-US" altLang="sv-SE" smtClean="0"/>
              <a:pPr/>
              <a:t>3</a:t>
            </a:fld>
            <a:endParaRPr lang="en-US" altLang="sv-SE"/>
          </a:p>
        </p:txBody>
      </p:sp>
    </p:spTree>
    <p:extLst>
      <p:ext uri="{BB962C8B-B14F-4D97-AF65-F5344CB8AC3E}">
        <p14:creationId xmlns:p14="http://schemas.microsoft.com/office/powerpoint/2010/main" val="290816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pitchFamily="-107" charset="0"/>
              <a:ea typeface="MS PGothic" pitchFamily="34"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err="1">
                <a:solidFill>
                  <a:schemeClr val="tx1"/>
                </a:solidFill>
                <a:effectLst/>
                <a:latin typeface="Arial" pitchFamily="-107" charset="0"/>
                <a:ea typeface="MS PGothic" pitchFamily="34" charset="-128"/>
                <a:cs typeface="ヒラギノ角ゴ Pro W3" pitchFamily="-107" charset="-128"/>
              </a:rPr>
              <a:t>Vaccinorsakad</a:t>
            </a:r>
            <a:r>
              <a:rPr lang="en-US" sz="1200" b="0" i="0" kern="1200" dirty="0">
                <a:solidFill>
                  <a:schemeClr val="tx1"/>
                </a:solidFill>
                <a:effectLst/>
                <a:latin typeface="Arial" pitchFamily="-107" charset="0"/>
                <a:ea typeface="MS PGothic" pitchFamily="34" charset="-128"/>
                <a:cs typeface="ヒラギノ角ゴ Pro W3" pitchFamily="-107" charset="-128"/>
              </a:rPr>
              <a:t> </a:t>
            </a:r>
            <a:r>
              <a:rPr lang="en-US" sz="1200" b="0" i="0" kern="1200">
                <a:solidFill>
                  <a:schemeClr val="tx1"/>
                </a:solidFill>
                <a:effectLst/>
                <a:latin typeface="Arial" pitchFamily="-107" charset="0"/>
                <a:ea typeface="MS PGothic" pitchFamily="34" charset="-128"/>
                <a:cs typeface="ヒラギノ角ゴ Pro W3" pitchFamily="-107" charset="-128"/>
              </a:rPr>
              <a:t>polio =</a:t>
            </a:r>
            <a:r>
              <a:rPr lang="en-US" sz="1200" b="0" i="0" kern="1200" baseline="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a:solidFill>
                  <a:schemeClr val="tx1"/>
                </a:solidFill>
                <a:effectLst/>
                <a:latin typeface="Arial" pitchFamily="-107" charset="0"/>
                <a:ea typeface="MS PGothic" pitchFamily="34" charset="-128"/>
                <a:cs typeface="ヒラギノ角ゴ Pro W3" pitchFamily="-107" charset="-128"/>
              </a:rPr>
              <a:t>de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som</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insjuknat</a:t>
            </a:r>
            <a:r>
              <a:rPr lang="en-US" sz="1200" b="0" i="0" kern="1200" baseline="0" dirty="0">
                <a:solidFill>
                  <a:schemeClr val="tx1"/>
                </a:solidFill>
                <a:effectLst/>
                <a:latin typeface="Arial" pitchFamily="-107" charset="0"/>
                <a:ea typeface="MS PGothic" pitchFamily="34" charset="-128"/>
                <a:cs typeface="ヒラギノ角ゴ Pro W3" pitchFamily="-107" charset="-128"/>
              </a:rPr>
              <a:t> har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smittats</a:t>
            </a:r>
            <a:r>
              <a:rPr lang="en-US" sz="1200" b="0" i="0" kern="1200" baseline="0" dirty="0">
                <a:solidFill>
                  <a:schemeClr val="tx1"/>
                </a:solidFill>
                <a:effectLst/>
                <a:latin typeface="Arial" pitchFamily="-107" charset="0"/>
                <a:ea typeface="MS PGothic" pitchFamily="34" charset="-128"/>
                <a:cs typeface="ヒラギノ角ゴ Pro W3" pitchFamily="-107" charset="-128"/>
              </a:rPr>
              <a:t> av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vaccin</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Kan</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hända</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när</a:t>
            </a:r>
            <a:r>
              <a:rPr lang="en-US" sz="1200" b="0" i="0" kern="1200" baseline="0" dirty="0">
                <a:solidFill>
                  <a:schemeClr val="tx1"/>
                </a:solidFill>
                <a:effectLst/>
                <a:latin typeface="Arial" pitchFamily="-107" charset="0"/>
                <a:ea typeface="MS PGothic" pitchFamily="34" charset="-128"/>
                <a:cs typeface="ヒラギノ角ゴ Pro W3" pitchFamily="-107" charset="-128"/>
              </a:rPr>
              <a:t> man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använder</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poliovaccin</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som</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innehåller</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levande</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komponenter</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och</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vaccinationsnivån</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på</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platsen</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är</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låg</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och</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hygienen</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dålig</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Typiskt</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i</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krigsdrabbade</a:t>
            </a:r>
            <a:r>
              <a:rPr lang="en-US" sz="1200" b="0" i="0" kern="1200" baseline="0" dirty="0">
                <a:solidFill>
                  <a:schemeClr val="tx1"/>
                </a:solidFill>
                <a:effectLst/>
                <a:latin typeface="Arial" pitchFamily="-107" charset="0"/>
                <a:ea typeface="MS PGothic" pitchFamily="34" charset="-128"/>
                <a:cs typeface="ヒラギノ角ゴ Pro W3" pitchFamily="-107" charset="-128"/>
              </a:rPr>
              <a:t> </a:t>
            </a:r>
            <a:r>
              <a:rPr lang="en-US" sz="1200" b="0" i="0" kern="1200" baseline="0" dirty="0" err="1">
                <a:solidFill>
                  <a:schemeClr val="tx1"/>
                </a:solidFill>
                <a:effectLst/>
                <a:latin typeface="Arial" pitchFamily="-107" charset="0"/>
                <a:ea typeface="MS PGothic" pitchFamily="34" charset="-128"/>
                <a:cs typeface="ヒラギノ角ゴ Pro W3" pitchFamily="-107" charset="-128"/>
              </a:rPr>
              <a:t>områden</a:t>
            </a:r>
            <a:r>
              <a:rPr lang="en-US" sz="1200" b="0" i="0" kern="1200" baseline="0" dirty="0">
                <a:solidFill>
                  <a:schemeClr val="tx1"/>
                </a:solidFill>
                <a:effectLst/>
                <a:latin typeface="Arial" pitchFamily="-107" charset="0"/>
                <a:ea typeface="MS PGothic" pitchFamily="34" charset="-128"/>
                <a:cs typeface="ヒラギノ角ゴ Pro W3" pitchFamily="-107"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pitchFamily="-107" charset="0"/>
              <a:ea typeface="MS PGothic" pitchFamily="34" charset="-128"/>
              <a:cs typeface="ヒラギノ角ゴ Pro W3" pitchFamily="-107" charset="-128"/>
            </a:endParaRPr>
          </a:p>
          <a:p>
            <a:r>
              <a:rPr lang="en-US" sz="1200" b="0" i="0" kern="1200" dirty="0">
                <a:solidFill>
                  <a:schemeClr val="tx1"/>
                </a:solidFill>
                <a:effectLst/>
                <a:latin typeface="Arial" pitchFamily="-107" charset="0"/>
                <a:ea typeface="MS PGothic" pitchFamily="34" charset="-128"/>
                <a:cs typeface="ヒラギノ角ゴ Pro W3" pitchFamily="-107" charset="-128"/>
              </a:rPr>
              <a:t>With wild poliovirus type 2 already eradicated since 1999, the aim is to remove the risk of new circulating vaccine-derived poliovirus type 2 (cVDPV2) from emerging, by switching from trivalent OPV (containing type 1, 2 and 3 serotypes) to bivalent OPV (containing only type 1 and 3 serotypes) in routine immunization </a:t>
            </a:r>
            <a:r>
              <a:rPr lang="en-US" sz="1200" b="0" i="0" kern="1200" dirty="0" err="1">
                <a:solidFill>
                  <a:schemeClr val="tx1"/>
                </a:solidFill>
                <a:effectLst/>
                <a:latin typeface="Arial" pitchFamily="-107" charset="0"/>
                <a:ea typeface="MS PGothic" pitchFamily="34" charset="-128"/>
                <a:cs typeface="ヒラギノ角ゴ Pro W3" pitchFamily="-107" charset="-128"/>
              </a:rPr>
              <a:t>programmes</a:t>
            </a:r>
            <a:r>
              <a:rPr lang="en-US" sz="1200" b="0" i="0" kern="1200" dirty="0">
                <a:solidFill>
                  <a:schemeClr val="tx1"/>
                </a:solidFill>
                <a:effectLst/>
                <a:latin typeface="Arial" pitchFamily="-107" charset="0"/>
                <a:ea typeface="MS PGothic" pitchFamily="34" charset="-128"/>
                <a:cs typeface="ヒラギノ角ゴ Pro W3" pitchFamily="-107" charset="-128"/>
              </a:rPr>
              <a:t>.  Over 90% of </a:t>
            </a:r>
            <a:r>
              <a:rPr lang="en-US" sz="1200" b="0" i="0" kern="1200" dirty="0" err="1">
                <a:solidFill>
                  <a:schemeClr val="tx1"/>
                </a:solidFill>
                <a:effectLst/>
                <a:latin typeface="Arial" pitchFamily="-107" charset="0"/>
                <a:ea typeface="MS PGothic" pitchFamily="34" charset="-128"/>
                <a:cs typeface="ヒラギノ角ゴ Pro W3" pitchFamily="-107" charset="-128"/>
              </a:rPr>
              <a:t>cVDPV</a:t>
            </a:r>
            <a:r>
              <a:rPr lang="en-US" sz="1200" b="0" i="0" kern="1200" dirty="0">
                <a:solidFill>
                  <a:schemeClr val="tx1"/>
                </a:solidFill>
                <a:effectLst/>
                <a:latin typeface="Arial" pitchFamily="-107" charset="0"/>
                <a:ea typeface="MS PGothic" pitchFamily="34" charset="-128"/>
                <a:cs typeface="ヒラギノ角ゴ Pro W3" pitchFamily="-107" charset="-128"/>
              </a:rPr>
              <a:t> cases are due to the type 2 component contained in trivalent OPV.  - (OPV=Oral polio vaccine)</a:t>
            </a:r>
          </a:p>
          <a:p>
            <a:endParaRPr lang="en-US" sz="1200" b="0" i="0" kern="1200" dirty="0">
              <a:solidFill>
                <a:schemeClr val="tx1"/>
              </a:solidFill>
              <a:effectLst/>
              <a:latin typeface="Arial" pitchFamily="-107" charset="0"/>
              <a:ea typeface="MS PGothic" pitchFamily="34" charset="-128"/>
              <a:cs typeface="ヒラギノ角ゴ Pro W3" pitchFamily="-107" charset="-128"/>
            </a:endParaRPr>
          </a:p>
          <a:p>
            <a:endParaRPr lang="en-US" sz="1200" b="0" i="0" kern="1200" dirty="0">
              <a:solidFill>
                <a:schemeClr val="tx1"/>
              </a:solidFill>
              <a:effectLst/>
              <a:latin typeface="Arial" pitchFamily="-107" charset="0"/>
              <a:ea typeface="MS PGothic" pitchFamily="34" charset="-128"/>
              <a:cs typeface="ヒラギノ角ゴ Pro W3" pitchFamily="-107" charset="-128"/>
            </a:endParaRPr>
          </a:p>
        </p:txBody>
      </p:sp>
      <p:sp>
        <p:nvSpPr>
          <p:cNvPr id="4" name="Platshållare för bildnummer 3"/>
          <p:cNvSpPr>
            <a:spLocks noGrp="1"/>
          </p:cNvSpPr>
          <p:nvPr>
            <p:ph type="sldNum" sz="quarter" idx="10"/>
          </p:nvPr>
        </p:nvSpPr>
        <p:spPr/>
        <p:txBody>
          <a:bodyPr/>
          <a:lstStyle/>
          <a:p>
            <a:fld id="{C1DCFA94-1B99-4156-A986-5D8909292046}" type="slidenum">
              <a:rPr lang="en-US" altLang="sv-SE" smtClean="0"/>
              <a:pPr/>
              <a:t>4</a:t>
            </a:fld>
            <a:endParaRPr lang="en-US" altLang="sv-SE"/>
          </a:p>
        </p:txBody>
      </p:sp>
    </p:spTree>
    <p:extLst>
      <p:ext uri="{BB962C8B-B14F-4D97-AF65-F5344CB8AC3E}">
        <p14:creationId xmlns:p14="http://schemas.microsoft.com/office/powerpoint/2010/main" val="214280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The Plus in </a:t>
            </a:r>
            <a:r>
              <a:rPr lang="en-US" sz="1200" b="1" i="0" kern="1200" dirty="0" err="1">
                <a:solidFill>
                  <a:schemeClr val="tx1"/>
                </a:solidFill>
                <a:effectLst/>
                <a:latin typeface="Arial" pitchFamily="-107" charset="0"/>
                <a:ea typeface="ヒラギノ角ゴ Pro W3" pitchFamily="-107" charset="-128"/>
                <a:cs typeface="ヒラギノ角ゴ Pro W3" pitchFamily="-107" charset="-128"/>
              </a:rPr>
              <a:t>PolioPlus</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 is thus a broad agenda. Through </a:t>
            </a:r>
            <a:r>
              <a:rPr lang="en-US" sz="1200" b="0" i="0" kern="1200" dirty="0" err="1">
                <a:solidFill>
                  <a:schemeClr val="tx1"/>
                </a:solidFill>
                <a:effectLst/>
                <a:latin typeface="Arial" pitchFamily="-107" charset="0"/>
                <a:ea typeface="ヒラギノ角ゴ Pro W3" pitchFamily="-107" charset="-128"/>
                <a:cs typeface="ヒラギノ角ゴ Pro W3" pitchFamily="-107" charset="-128"/>
              </a:rPr>
              <a:t>immunisation</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 we will be able to serve the causes of education and social development. Thanks to the visionary leadership of great Rotarians, like Clem </a:t>
            </a:r>
            <a:r>
              <a:rPr lang="en-US" sz="1200" b="0" i="0" kern="1200" dirty="0" err="1">
                <a:solidFill>
                  <a:schemeClr val="tx1"/>
                </a:solidFill>
                <a:effectLst/>
                <a:latin typeface="Arial" pitchFamily="-107" charset="0"/>
                <a:ea typeface="ヒラギノ角ゴ Pro W3" pitchFamily="-107" charset="-128"/>
                <a:cs typeface="ヒラギノ角ゴ Pro W3" pitchFamily="-107" charset="-128"/>
              </a:rPr>
              <a:t>Renouf</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 and Carlos Canseco.</a:t>
            </a:r>
          </a:p>
          <a:p>
            <a:endParaRPr lang="en-US" sz="1200" b="0" i="0" kern="1200" dirty="0">
              <a:solidFill>
                <a:schemeClr val="tx1"/>
              </a:solidFill>
              <a:effectLst/>
              <a:latin typeface="Arial" pitchFamily="-107" charset="0"/>
              <a:ea typeface="ヒラギノ角ゴ Pro W3" pitchFamily="-107" charset="-128"/>
              <a:cs typeface="ヒラギノ角ゴ Pro W3" pitchFamily="-107" charset="-128"/>
            </a:endParaRPr>
          </a:p>
          <a:p>
            <a:pPr marL="228600" indent="-228600">
              <a:buAutoNum type="arabicPlain" startAt="1985"/>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PolioPlus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lanseras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första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största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internationella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hälsoprojektet</a:t>
            </a:r>
            <a:endParaRPr lang="en-US" baseline="0" dirty="0">
              <a:latin typeface="Arial" pitchFamily="-107" charset="0"/>
              <a:cs typeface="Arial" panose="020B0604020202020204" pitchFamily="34" charset="0"/>
            </a:endParaRPr>
          </a:p>
          <a:p>
            <a:pPr marL="228600" indent="-228600">
              <a:buAutoNum type="arabicPlain" startAt="1985"/>
            </a:pPr>
            <a:r>
              <a:rPr lang="sv-SE" b="1" dirty="0"/>
              <a:t>1988 -</a:t>
            </a:r>
            <a:r>
              <a:rPr lang="sv-SE" dirty="0"/>
              <a:t> </a:t>
            </a:r>
            <a:r>
              <a:rPr lang="en-US" dirty="0"/>
              <a:t>Rotary International </a:t>
            </a:r>
            <a:r>
              <a:rPr lang="en-US" dirty="0" err="1"/>
              <a:t>och</a:t>
            </a:r>
            <a:r>
              <a:rPr lang="en-US" dirty="0"/>
              <a:t> </a:t>
            </a:r>
            <a:r>
              <a:rPr lang="en-US" dirty="0" err="1"/>
              <a:t>Världshälsoorganisationen</a:t>
            </a:r>
            <a:r>
              <a:rPr lang="en-US" dirty="0"/>
              <a:t> </a:t>
            </a:r>
            <a:r>
              <a:rPr lang="en-US" dirty="0" err="1"/>
              <a:t>lanserar</a:t>
            </a:r>
            <a:r>
              <a:rPr lang="en-US" dirty="0"/>
              <a:t> the Global Polio Eradication Initiative. </a:t>
            </a:r>
            <a:r>
              <a:rPr lang="en-US" dirty="0" err="1"/>
              <a:t>Det</a:t>
            </a:r>
            <a:r>
              <a:rPr lang="en-US" dirty="0"/>
              <a:t> </a:t>
            </a:r>
            <a:r>
              <a:rPr lang="en-US" dirty="0" err="1"/>
              <a:t>finns</a:t>
            </a:r>
            <a:r>
              <a:rPr lang="en-US" dirty="0"/>
              <a:t> ca </a:t>
            </a:r>
            <a:r>
              <a:rPr lang="en-US" b="1" dirty="0"/>
              <a:t>350,000</a:t>
            </a:r>
            <a:r>
              <a:rPr lang="en-US" dirty="0"/>
              <a:t> </a:t>
            </a:r>
            <a:r>
              <a:rPr lang="en-US" dirty="0" err="1"/>
              <a:t>poliofall</a:t>
            </a:r>
            <a:r>
              <a:rPr lang="en-US" dirty="0"/>
              <a:t>  </a:t>
            </a:r>
            <a:r>
              <a:rPr lang="en-US" dirty="0" err="1"/>
              <a:t>i</a:t>
            </a:r>
            <a:r>
              <a:rPr lang="en-US" dirty="0"/>
              <a:t> </a:t>
            </a:r>
            <a:r>
              <a:rPr lang="en-US" b="1" dirty="0"/>
              <a:t>125</a:t>
            </a:r>
            <a:r>
              <a:rPr lang="en-US" dirty="0"/>
              <a:t> </a:t>
            </a:r>
            <a:r>
              <a:rPr lang="en-US" dirty="0" err="1"/>
              <a:t>länder</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2000</a:t>
            </a:r>
            <a:r>
              <a:rPr lang="en-US" dirty="0"/>
              <a:t> </a:t>
            </a:r>
            <a:r>
              <a:rPr lang="sv-SE" dirty="0"/>
              <a:t>− </a:t>
            </a:r>
            <a:r>
              <a:rPr lang="en-US" dirty="0"/>
              <a:t>Western Pacific region, </a:t>
            </a:r>
            <a:r>
              <a:rPr lang="en-US" dirty="0" err="1"/>
              <a:t>från</a:t>
            </a:r>
            <a:r>
              <a:rPr lang="en-US" dirty="0"/>
              <a:t> Australia till Kina </a:t>
            </a:r>
            <a:r>
              <a:rPr lang="en-US" dirty="0" err="1"/>
              <a:t>poliofritt</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2004</a:t>
            </a:r>
            <a:r>
              <a:rPr lang="en-US" dirty="0"/>
              <a:t> </a:t>
            </a:r>
            <a:r>
              <a:rPr lang="sv-SE" dirty="0"/>
              <a:t>− Sex länder återstår med polio – Afghanistan, Egypten, India, Niger, Nigeria, Pakistan</a:t>
            </a:r>
          </a:p>
          <a:p>
            <a:pPr marL="0" marR="0" indent="0" algn="l" defTabSz="914400" rtl="0" eaLnBrk="0" fontAlgn="base" latinLnBrk="0" hangingPunct="0">
              <a:lnSpc>
                <a:spcPct val="100000"/>
              </a:lnSpc>
              <a:spcBef>
                <a:spcPct val="30000"/>
              </a:spcBef>
              <a:spcAft>
                <a:spcPct val="0"/>
              </a:spcAft>
              <a:buClrTx/>
              <a:buSzTx/>
              <a:buFontTx/>
              <a:buNone/>
              <a:tabLst/>
              <a:defRPr/>
            </a:pPr>
            <a:r>
              <a:rPr lang="sv-SE" b="1" dirty="0"/>
              <a:t>2009</a:t>
            </a:r>
            <a:r>
              <a:rPr lang="sv-SE" dirty="0"/>
              <a:t> − </a:t>
            </a:r>
            <a:r>
              <a:rPr lang="en-US" dirty="0"/>
              <a:t> Bill &amp; Melinda Gates Foundation </a:t>
            </a:r>
            <a:r>
              <a:rPr lang="en-US" dirty="0" err="1"/>
              <a:t>lovar</a:t>
            </a:r>
            <a:r>
              <a:rPr lang="en-US" dirty="0"/>
              <a:t> 355 </a:t>
            </a:r>
            <a:r>
              <a:rPr lang="en-US" dirty="0" err="1"/>
              <a:t>miljoner</a:t>
            </a:r>
            <a:r>
              <a:rPr lang="en-US" dirty="0"/>
              <a:t> dollar till polio</a:t>
            </a:r>
            <a:endParaRPr lang="sv-SE" dirty="0"/>
          </a:p>
          <a:p>
            <a:endParaRPr lang="en-US" sz="1200" b="0" i="0" kern="1200" dirty="0">
              <a:solidFill>
                <a:schemeClr val="tx1"/>
              </a:solidFill>
              <a:effectLst/>
              <a:latin typeface="Arial" pitchFamily="-107" charset="0"/>
              <a:ea typeface="ヒラギノ角ゴ Pro W3" pitchFamily="-107" charset="-128"/>
              <a:cs typeface="ヒラギノ角ゴ Pro W3" pitchFamily="-107" charset="-128"/>
            </a:endParaRPr>
          </a:p>
          <a:p>
            <a:endParaRPr lang="en-US" sz="1200" b="0" i="0" kern="1200" dirty="0">
              <a:solidFill>
                <a:schemeClr val="tx1"/>
              </a:solidFill>
              <a:effectLst/>
              <a:latin typeface="Arial" pitchFamily="-107" charset="0"/>
              <a:ea typeface="ヒラギノ角ゴ Pro W3" pitchFamily="-107" charset="-128"/>
            </a:endParaRPr>
          </a:p>
          <a:p>
            <a:r>
              <a:rPr lang="sv-SE" dirty="0"/>
              <a:t>https://rotarynewsonline.org/what-is-the-plus-in-polioplus/</a:t>
            </a:r>
          </a:p>
          <a:p>
            <a:endParaRPr lang="sv-SE" dirty="0"/>
          </a:p>
        </p:txBody>
      </p:sp>
      <p:sp>
        <p:nvSpPr>
          <p:cNvPr id="4" name="Platshållare för bildnummer 3"/>
          <p:cNvSpPr>
            <a:spLocks noGrp="1"/>
          </p:cNvSpPr>
          <p:nvPr>
            <p:ph type="sldNum" sz="quarter" idx="10"/>
          </p:nvPr>
        </p:nvSpPr>
        <p:spPr/>
        <p:txBody>
          <a:bodyPr/>
          <a:lstStyle/>
          <a:p>
            <a:fld id="{314F26CB-B914-4FC9-8B97-18BEAC6B7F74}" type="slidenum">
              <a:rPr lang="en-US" altLang="sv-SE" smtClean="0"/>
              <a:pPr/>
              <a:t>7</a:t>
            </a:fld>
            <a:endParaRPr lang="en-US" altLang="sv-SE"/>
          </a:p>
        </p:txBody>
      </p:sp>
    </p:spTree>
    <p:extLst>
      <p:ext uri="{BB962C8B-B14F-4D97-AF65-F5344CB8AC3E}">
        <p14:creationId xmlns:p14="http://schemas.microsoft.com/office/powerpoint/2010/main" val="263452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14F26CB-B914-4FC9-8B97-18BEAC6B7F74}" type="slidenum">
              <a:rPr lang="en-US" altLang="sv-SE" smtClean="0"/>
              <a:pPr/>
              <a:t>8</a:t>
            </a:fld>
            <a:endParaRPr lang="en-US" altLang="sv-SE"/>
          </a:p>
        </p:txBody>
      </p:sp>
    </p:spTree>
    <p:extLst>
      <p:ext uri="{BB962C8B-B14F-4D97-AF65-F5344CB8AC3E}">
        <p14:creationId xmlns:p14="http://schemas.microsoft.com/office/powerpoint/2010/main" val="188082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ヒラギノ角ゴ Pro W3" pitchFamily="-84" charset="-128"/>
              </a:rPr>
              <a:t>In spite of these challenges, Rotarians in Pakistan and our partners are finding creative solutions to immunize children wherever they are such as at these vaccination kiosks and Permanent Transit Points installed in public places.  </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8394EBBF-84A8-4F72-A287-26C92AF8E34A}" type="slidenum">
              <a:rPr lang="en-US" altLang="en-US"/>
              <a:pPr>
                <a:spcBef>
                  <a:spcPct val="0"/>
                </a:spcBef>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a:solidFill>
                  <a:schemeClr val="tx1"/>
                </a:solidFill>
                <a:effectLst/>
                <a:latin typeface="Arial" pitchFamily="-107" charset="0"/>
                <a:ea typeface="MS PGothic" pitchFamily="34" charset="-128"/>
                <a:cs typeface="ヒラギノ角ゴ Pro W3" pitchFamily="-107" charset="-128"/>
              </a:rPr>
              <a:t>In Pakistan, health workers traditionally report important polio, maternal and newborn health data using paper reporting. During national polio immunization campaigns, health workers vaccinate every single child in Pakistan under the age of five in just a few days – more than 35 million children.</a:t>
            </a:r>
          </a:p>
          <a:p>
            <a:endParaRPr lang="en-US" sz="1200" b="0" i="0" kern="1200" dirty="0">
              <a:solidFill>
                <a:schemeClr val="tx1"/>
              </a:solidFill>
              <a:effectLst/>
              <a:latin typeface="Arial" pitchFamily="-107" charset="0"/>
              <a:ea typeface="MS PGothic" pitchFamily="34" charset="-128"/>
              <a:cs typeface="ヒラギノ角ゴ Pro W3" pitchFamily="-107" charset="-128"/>
            </a:endParaRPr>
          </a:p>
          <a:p>
            <a:r>
              <a:rPr lang="en-US" sz="1200" b="0" i="0" kern="1200" dirty="0">
                <a:solidFill>
                  <a:schemeClr val="tx1"/>
                </a:solidFill>
                <a:effectLst/>
                <a:latin typeface="Arial" pitchFamily="-107" charset="0"/>
                <a:ea typeface="MS PGothic" pitchFamily="34" charset="-128"/>
                <a:cs typeface="ヒラギノ角ゴ Pro W3" pitchFamily="-107" charset="-128"/>
              </a:rPr>
              <a:t>In high-risk areas in Pakistan, security concerns sometimes prevent health workers from reaching all children with the polio vaccine. Cell phone reporting allows health workers to quickly alert polio partners about missed children, who develop strategies to safely access them with the life-saving vaccine. Here, local police provide protection to health workers going door-to-door immunizing children under the age of five.</a:t>
            </a:r>
          </a:p>
          <a:p>
            <a:endParaRPr lang="sv-SE" sz="1200" b="0" i="0" u="none" strike="noStrike" kern="1200" baseline="0" dirty="0">
              <a:solidFill>
                <a:schemeClr val="tx1"/>
              </a:solidFill>
              <a:latin typeface="Arial" pitchFamily="-107" charset="0"/>
              <a:ea typeface="MS PGothic" pitchFamily="34" charset="-128"/>
              <a:cs typeface="ヒラギノ角ゴ Pro W3" pitchFamily="-107" charset="-128"/>
            </a:endParaRPr>
          </a:p>
          <a:p>
            <a:r>
              <a:rPr lang="sv-SE" sz="1200" b="0" i="0" u="none" strike="noStrike" kern="1200" baseline="0" dirty="0">
                <a:solidFill>
                  <a:schemeClr val="tx1"/>
                </a:solidFill>
                <a:latin typeface="Arial" pitchFamily="-107" charset="0"/>
                <a:ea typeface="MS PGothic" pitchFamily="34" charset="-128"/>
                <a:cs typeface="ヒラギノ角ゴ Pro W3" pitchFamily="-107" charset="-128"/>
              </a:rPr>
              <a:t>A bomb attack in Quetta, Pakistan </a:t>
            </a:r>
            <a:r>
              <a:rPr lang="en-US" sz="1200" b="0" i="0" u="none" strike="noStrike" kern="1200" baseline="0" dirty="0">
                <a:solidFill>
                  <a:schemeClr val="tx1"/>
                </a:solidFill>
                <a:latin typeface="Arial" pitchFamily="-107" charset="0"/>
                <a:ea typeface="MS PGothic" pitchFamily="34" charset="-128"/>
                <a:cs typeface="ヒラギノ角ゴ Pro W3" pitchFamily="-107" charset="-128"/>
              </a:rPr>
              <a:t>took the lives of 15 security personnel outside a polio immunization center. Those killed were protecting vaccinators who were preparing to conduct polio immunization</a:t>
            </a:r>
          </a:p>
          <a:p>
            <a:r>
              <a:rPr lang="en-US" sz="1200" b="0" i="0" u="none" strike="noStrike" kern="1200" baseline="0" dirty="0">
                <a:solidFill>
                  <a:schemeClr val="tx1"/>
                </a:solidFill>
                <a:latin typeface="Arial" pitchFamily="-107" charset="0"/>
                <a:ea typeface="MS PGothic" pitchFamily="34" charset="-128"/>
                <a:cs typeface="ヒラギノ角ゴ Pro W3" pitchFamily="-107" charset="-128"/>
              </a:rPr>
              <a:t>campaigns as part of National Immunization Day campaigns.</a:t>
            </a:r>
            <a:endParaRPr lang="sv-SE" dirty="0"/>
          </a:p>
          <a:p>
            <a:endParaRPr lang="en-US" sz="1200" b="0" i="0" kern="1200" dirty="0">
              <a:solidFill>
                <a:schemeClr val="tx1"/>
              </a:solidFill>
              <a:effectLst/>
              <a:latin typeface="Arial" pitchFamily="-107" charset="0"/>
              <a:ea typeface="MS PGothic" pitchFamily="34" charset="-128"/>
              <a:cs typeface="ヒラギノ角ゴ Pro W3" pitchFamily="-107" charset="-128"/>
            </a:endParaRPr>
          </a:p>
        </p:txBody>
      </p:sp>
      <p:sp>
        <p:nvSpPr>
          <p:cNvPr id="4" name="Platshållare för bildnummer 3"/>
          <p:cNvSpPr>
            <a:spLocks noGrp="1"/>
          </p:cNvSpPr>
          <p:nvPr>
            <p:ph type="sldNum" sz="quarter" idx="10"/>
          </p:nvPr>
        </p:nvSpPr>
        <p:spPr/>
        <p:txBody>
          <a:bodyPr/>
          <a:lstStyle/>
          <a:p>
            <a:fld id="{C1DCFA94-1B99-4156-A986-5D8909292046}" type="slidenum">
              <a:rPr lang="en-US" altLang="sv-SE" smtClean="0"/>
              <a:pPr/>
              <a:t>10</a:t>
            </a:fld>
            <a:endParaRPr lang="en-US" altLang="sv-SE"/>
          </a:p>
        </p:txBody>
      </p:sp>
    </p:spTree>
    <p:extLst>
      <p:ext uri="{BB962C8B-B14F-4D97-AF65-F5344CB8AC3E}">
        <p14:creationId xmlns:p14="http://schemas.microsoft.com/office/powerpoint/2010/main" val="145438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err="1">
                <a:solidFill>
                  <a:schemeClr val="tx1"/>
                </a:solidFill>
                <a:effectLst/>
                <a:latin typeface="Arial" pitchFamily="-107" charset="0"/>
                <a:ea typeface="MS PGothic" pitchFamily="34" charset="-128"/>
                <a:cs typeface="ヒラギノ角ゴ Pro W3" pitchFamily="-107" charset="-128"/>
              </a:rPr>
              <a:t>Gränsövergångarna</a:t>
            </a:r>
            <a:r>
              <a:rPr lang="en-US" sz="1200" b="0" i="0" kern="1200" dirty="0">
                <a:solidFill>
                  <a:schemeClr val="tx1"/>
                </a:solidFill>
                <a:effectLst/>
                <a:latin typeface="Arial" pitchFamily="-107" charset="0"/>
                <a:ea typeface="MS PGothic" pitchFamily="34" charset="-128"/>
                <a:cs typeface="ヒラギノ角ゴ Pro W3" pitchFamily="-107" charset="-128"/>
              </a:rPr>
              <a:t> Pakistan-Afghanistan</a:t>
            </a:r>
          </a:p>
          <a:p>
            <a:r>
              <a:rPr lang="en-US" sz="1200" b="0" i="0" kern="1200" dirty="0">
                <a:solidFill>
                  <a:schemeClr val="tx1"/>
                </a:solidFill>
                <a:effectLst/>
                <a:latin typeface="Arial" pitchFamily="-107" charset="0"/>
                <a:ea typeface="MS PGothic" pitchFamily="34" charset="-128"/>
                <a:cs typeface="ヒラギノ角ゴ Pro W3" pitchFamily="-107" charset="-128"/>
              </a:rPr>
              <a:t>Polio vaccinators climb onto a truck to vaccinate a child at the </a:t>
            </a:r>
            <a:r>
              <a:rPr lang="en-US" sz="1200" b="0" i="0" kern="1200" dirty="0" err="1">
                <a:solidFill>
                  <a:schemeClr val="tx1"/>
                </a:solidFill>
                <a:effectLst/>
                <a:latin typeface="Arial" pitchFamily="-107" charset="0"/>
                <a:ea typeface="MS PGothic" pitchFamily="34" charset="-128"/>
                <a:cs typeface="ヒラギノ角ゴ Pro W3" pitchFamily="-107" charset="-128"/>
              </a:rPr>
              <a:t>Torkham</a:t>
            </a:r>
            <a:r>
              <a:rPr lang="en-US" sz="1200" b="0" i="0" kern="1200" dirty="0">
                <a:solidFill>
                  <a:schemeClr val="tx1"/>
                </a:solidFill>
                <a:effectLst/>
                <a:latin typeface="Arial" pitchFamily="-107" charset="0"/>
                <a:ea typeface="MS PGothic" pitchFamily="34" charset="-128"/>
                <a:cs typeface="ヒラギノ角ゴ Pro W3" pitchFamily="-107" charset="-128"/>
              </a:rPr>
              <a:t> border in </a:t>
            </a:r>
            <a:r>
              <a:rPr lang="en-US" sz="1200" b="0" i="0" kern="1200" dirty="0" err="1">
                <a:solidFill>
                  <a:schemeClr val="tx1"/>
                </a:solidFill>
                <a:effectLst/>
                <a:latin typeface="Arial" pitchFamily="-107" charset="0"/>
                <a:ea typeface="MS PGothic" pitchFamily="34" charset="-128"/>
                <a:cs typeface="ヒラギノ角ゴ Pro W3" pitchFamily="-107" charset="-128"/>
              </a:rPr>
              <a:t>Nangarhar</a:t>
            </a:r>
            <a:r>
              <a:rPr lang="en-US" sz="1200" b="0" i="0" kern="1200" dirty="0">
                <a:solidFill>
                  <a:schemeClr val="tx1"/>
                </a:solidFill>
                <a:effectLst/>
                <a:latin typeface="Arial" pitchFamily="-107" charset="0"/>
                <a:ea typeface="MS PGothic" pitchFamily="34" charset="-128"/>
                <a:cs typeface="ヒラギノ角ゴ Pro W3" pitchFamily="-107" charset="-128"/>
              </a:rPr>
              <a:t>, the busiest border crossing in Afghanistan. Over 50,000 children have been vaccinated with the oral polio vaccine (OPV) at this border crossing since July this year by vaccination teams supported by the Ministry of Public Health, WHO and UNICEF.</a:t>
            </a:r>
            <a:br>
              <a:rPr lang="en-US" sz="1200" b="0" i="0" kern="1200" dirty="0">
                <a:solidFill>
                  <a:schemeClr val="tx1"/>
                </a:solidFill>
                <a:effectLst/>
                <a:latin typeface="Arial" pitchFamily="-107" charset="0"/>
                <a:ea typeface="MS PGothic" pitchFamily="34" charset="-128"/>
                <a:cs typeface="ヒラギノ角ゴ Pro W3" pitchFamily="-107" charset="-128"/>
              </a:rPr>
            </a:br>
            <a:br>
              <a:rPr lang="en-US" sz="1200" b="0" i="0" kern="1200" dirty="0">
                <a:solidFill>
                  <a:schemeClr val="tx1"/>
                </a:solidFill>
                <a:effectLst/>
                <a:latin typeface="Arial" pitchFamily="-107" charset="0"/>
                <a:ea typeface="MS PGothic" pitchFamily="34" charset="-128"/>
                <a:cs typeface="ヒラギノ角ゴ Pro W3" pitchFamily="-107" charset="-128"/>
              </a:rPr>
            </a:br>
            <a:r>
              <a:rPr lang="en-US" sz="1200" b="0" i="0" kern="1200" dirty="0">
                <a:solidFill>
                  <a:schemeClr val="tx1"/>
                </a:solidFill>
                <a:effectLst/>
                <a:latin typeface="Arial" pitchFamily="-107" charset="0"/>
                <a:ea typeface="MS PGothic" pitchFamily="34" charset="-128"/>
                <a:cs typeface="ヒラギノ角ゴ Pro W3" pitchFamily="-107" charset="-128"/>
              </a:rPr>
              <a:t>Currently polio teams are working at 17 cross-border points to ensure that all children entering Afghanistan get immunized against polio. Over 280 Permanent Transit Teams (PTTs) vaccinate children who travel in and out of security-compromised areas and children traveling to other destinations to ensure that every child on the move receives two drops of the oral polio vaccine to grow up healthy. </a:t>
            </a:r>
            <a:br>
              <a:rPr lang="en-US" sz="1200" b="0" i="0" kern="1200" dirty="0">
                <a:solidFill>
                  <a:schemeClr val="tx1"/>
                </a:solidFill>
                <a:effectLst/>
                <a:latin typeface="Arial" pitchFamily="-107" charset="0"/>
                <a:ea typeface="MS PGothic" pitchFamily="34" charset="-128"/>
                <a:cs typeface="ヒラギノ角ゴ Pro W3" pitchFamily="-107" charset="-128"/>
              </a:rPr>
            </a:br>
            <a:endParaRPr lang="en-US" sz="1200" b="0" i="0" kern="1200" dirty="0">
              <a:solidFill>
                <a:schemeClr val="tx1"/>
              </a:solidFill>
              <a:effectLst/>
              <a:latin typeface="Arial" pitchFamily="-107" charset="0"/>
              <a:ea typeface="MS PGothic" pitchFamily="34" charset="-128"/>
              <a:cs typeface="ヒラギノ角ゴ Pro W3" pitchFamily="-107" charset="-128"/>
            </a:endParaRPr>
          </a:p>
          <a:p>
            <a:br>
              <a:rPr lang="en-US" sz="1200" b="0" i="0" u="none" strike="noStrike" kern="1200" dirty="0">
                <a:solidFill>
                  <a:schemeClr val="tx1"/>
                </a:solidFill>
                <a:effectLst/>
                <a:latin typeface="Arial" pitchFamily="-107" charset="0"/>
                <a:ea typeface="MS PGothic" pitchFamily="34" charset="-128"/>
                <a:cs typeface="ヒラギノ角ゴ Pro W3" pitchFamily="-107" charset="-128"/>
                <a:hlinkClick r:id="rId3"/>
              </a:rPr>
            </a:br>
            <a:endParaRPr lang="sv-SE" dirty="0"/>
          </a:p>
        </p:txBody>
      </p:sp>
      <p:sp>
        <p:nvSpPr>
          <p:cNvPr id="4" name="Platshållare för bildnummer 3"/>
          <p:cNvSpPr>
            <a:spLocks noGrp="1"/>
          </p:cNvSpPr>
          <p:nvPr>
            <p:ph type="sldNum" sz="quarter" idx="10"/>
          </p:nvPr>
        </p:nvSpPr>
        <p:spPr/>
        <p:txBody>
          <a:bodyPr/>
          <a:lstStyle/>
          <a:p>
            <a:fld id="{C1DCFA94-1B99-4156-A986-5D8909292046}" type="slidenum">
              <a:rPr lang="en-US" altLang="sv-SE" smtClean="0"/>
              <a:pPr/>
              <a:t>11</a:t>
            </a:fld>
            <a:endParaRPr lang="en-US" altLang="sv-SE"/>
          </a:p>
        </p:txBody>
      </p:sp>
    </p:spTree>
    <p:extLst>
      <p:ext uri="{BB962C8B-B14F-4D97-AF65-F5344CB8AC3E}">
        <p14:creationId xmlns:p14="http://schemas.microsoft.com/office/powerpoint/2010/main" val="230843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sv-SE"/>
              <a:t>Klicka här för att ändra format</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33672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634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241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50010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4416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4430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7180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50746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076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7523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2877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sv-SE"/>
              <a:t>Klicka här för att ändra format</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4180665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868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25311"/>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996659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38255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a:spLocks noChangeArrowheads="1"/>
          </p:cNvSpPr>
          <p:nvPr/>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14495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a:spLocks noChangeArrowheads="1"/>
          </p:cNvSpPr>
          <p:nvPr/>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608123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a:spLocks noChangeArrowheads="1"/>
          </p:cNvSpPr>
          <p:nvPr/>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05826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9105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sv-SE"/>
              <a:t>Klicka här för att ändra format</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39204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sv-SE"/>
              <a:t>Klicka här för att ändra format</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43281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sv-SE"/>
              <a:t>Klicka här för att ändra format</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88002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260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969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2800">
                <a:solidFill>
                  <a:srgbClr val="58585A"/>
                </a:solidFill>
                <a:latin typeface="Georgia"/>
                <a:cs typeface="Georgia"/>
              </a:defRPr>
            </a:lvl1pPr>
            <a:lvl2pPr>
              <a:defRPr sz="2400">
                <a:solidFill>
                  <a:srgbClr val="58585A"/>
                </a:solidFill>
                <a:latin typeface="Georgia"/>
                <a:cs typeface="Georgia"/>
              </a:defRPr>
            </a:lvl2pPr>
            <a:lvl3pPr>
              <a:defRPr sz="2000">
                <a:solidFill>
                  <a:srgbClr val="58585A"/>
                </a:solidFill>
                <a:latin typeface="Georgia"/>
                <a:cs typeface="Georgia"/>
              </a:defRPr>
            </a:lvl3pPr>
            <a:lvl4pPr>
              <a:defRPr sz="1600">
                <a:solidFill>
                  <a:srgbClr val="58585A"/>
                </a:solidFill>
                <a:latin typeface="Georgia"/>
                <a:cs typeface="Georgia"/>
              </a:defRPr>
            </a:lvl4pPr>
            <a:lvl5pPr>
              <a:defRPr sz="14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043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604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2.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1027" name="Picture 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58" r:id="rId6"/>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r>
              <a:rPr lang="en-US" altLang="sv-SE" sz="900">
                <a:solidFill>
                  <a:srgbClr val="BCBDC0"/>
                </a:solidFill>
                <a:latin typeface="Arial Narrow" pitchFamily="34" charset="0"/>
              </a:rPr>
              <a:t>TITLE  |  </a:t>
            </a:r>
            <a:fld id="{6C8D20EF-D3CC-4E96-9DA3-1DE01A5248A9}" type="slidenum">
              <a:rPr lang="en-US" altLang="sv-SE" sz="900">
                <a:solidFill>
                  <a:srgbClr val="BCBDC0"/>
                </a:solidFill>
                <a:latin typeface="Arial Narrow" pitchFamily="34" charset="0"/>
              </a:rPr>
              <a:pPr algn="r"/>
              <a:t>‹#›</a:t>
            </a:fld>
            <a:r>
              <a:rPr lang="en-US" altLang="sv-SE" sz="900">
                <a:solidFill>
                  <a:srgbClr val="BCBDC0"/>
                </a:solidFill>
                <a:latin typeface="Arial Narrow" pitchFamily="34" charset="0"/>
              </a:rPr>
              <a:t>  </a:t>
            </a:r>
            <a:endParaRPr lang="en-US" altLang="sv-SE" sz="900">
              <a:solidFill>
                <a:srgbClr val="958D85"/>
              </a:solidFill>
              <a:latin typeface="Arial Narrow" pitchFamily="34" charset="0"/>
            </a:endParaRPr>
          </a:p>
        </p:txBody>
      </p:sp>
      <p:pic>
        <p:nvPicPr>
          <p:cNvPr id="2051" name="Picture 5"/>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50" r:id="rId14"/>
    <p:sldLayoutId id="2147483951"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r>
              <a:rPr lang="en-US" altLang="sv-SE" sz="900">
                <a:solidFill>
                  <a:srgbClr val="BCBDC0"/>
                </a:solidFill>
                <a:latin typeface="Arial Narrow" pitchFamily="34" charset="0"/>
              </a:rPr>
              <a:t>TITLE |  </a:t>
            </a:r>
            <a:fld id="{26D51006-4F60-4F08-8BED-F7F5E30AAF27}" type="slidenum">
              <a:rPr lang="en-US" altLang="sv-SE" sz="900">
                <a:solidFill>
                  <a:srgbClr val="BCBDC0"/>
                </a:solidFill>
                <a:latin typeface="Arial Narrow" pitchFamily="34" charset="0"/>
              </a:rPr>
              <a:pPr algn="r"/>
              <a:t>‹#›</a:t>
            </a:fld>
            <a:r>
              <a:rPr lang="en-US" altLang="sv-SE" sz="900">
                <a:solidFill>
                  <a:srgbClr val="BCBDC0"/>
                </a:solidFill>
                <a:latin typeface="Arial Narrow" pitchFamily="34" charset="0"/>
              </a:rPr>
              <a:t>  </a:t>
            </a:r>
            <a:endParaRPr lang="en-US" altLang="sv-SE" sz="900">
              <a:solidFill>
                <a:srgbClr val="958D85"/>
              </a:solidFill>
              <a:latin typeface="Arial Narrow" pitchFamily="34" charset="0"/>
            </a:endParaRPr>
          </a:p>
        </p:txBody>
      </p:sp>
      <p:pic>
        <p:nvPicPr>
          <p:cNvPr id="8195" name="Picture 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endpolio.org/" TargetMode="External"/><Relationship Id="rId2" Type="http://schemas.openxmlformats.org/officeDocument/2006/relationships/hyperlink" Target="http://polioeradication.org/who-we-are/"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polioeradication.org/"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10" name="Bildobjekt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188640"/>
            <a:ext cx="2448272" cy="3120245"/>
          </a:xfrm>
          <a:prstGeom prst="rect">
            <a:avLst/>
          </a:prstGeom>
        </p:spPr>
      </p:pic>
      <p:sp>
        <p:nvSpPr>
          <p:cNvPr id="11" name="Rubrik 10"/>
          <p:cNvSpPr>
            <a:spLocks noGrp="1"/>
          </p:cNvSpPr>
          <p:nvPr>
            <p:ph type="ctrTitle"/>
          </p:nvPr>
        </p:nvSpPr>
        <p:spPr/>
        <p:txBody>
          <a:bodyPr/>
          <a:lstStyle/>
          <a:p>
            <a:r>
              <a:rPr lang="sv-SE" dirty="0"/>
              <a:t>POLIO GÅR INTE ATT BOTA</a:t>
            </a:r>
          </a:p>
        </p:txBody>
      </p:sp>
      <p:sp>
        <p:nvSpPr>
          <p:cNvPr id="12" name="Underrubrik 11"/>
          <p:cNvSpPr>
            <a:spLocks noGrp="1"/>
          </p:cNvSpPr>
          <p:nvPr>
            <p:ph type="subTitle" idx="1"/>
          </p:nvPr>
        </p:nvSpPr>
        <p:spPr/>
        <p:txBody>
          <a:bodyPr>
            <a:normAutofit fontScale="85000" lnSpcReduction="10000"/>
          </a:bodyPr>
          <a:lstStyle/>
          <a:p>
            <a:r>
              <a:rPr lang="sv-SE" sz="4000" dirty="0"/>
              <a:t>Alla barn måste vaccineras för att slippa denna dödliga sjukdom.</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en-US" dirty="0"/>
              <a:t>								PAKISTAN</a:t>
            </a:r>
            <a:endParaRPr lang="sv-S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4582" y="3000375"/>
            <a:ext cx="576262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60" y="0"/>
            <a:ext cx="5052107"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90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1000" y="457200"/>
            <a:ext cx="8763000" cy="595536"/>
          </a:xfrm>
        </p:spPr>
        <p:txBody>
          <a:bodyPr/>
          <a:lstStyle/>
          <a:p>
            <a:r>
              <a:rPr lang="sv-SE" sz="2400" dirty="0"/>
              <a:t>VID GRÄNSÖVERGÅNGARNA VACCINERAS DET</a:t>
            </a:r>
          </a:p>
        </p:txBody>
      </p:sp>
      <p:pic>
        <p:nvPicPr>
          <p:cNvPr id="8196" name="Picture 4" descr="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575" y="1213837"/>
            <a:ext cx="7583504" cy="504738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9575" y="1178175"/>
            <a:ext cx="7583504" cy="505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1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KVINNOR VACCINERAR FRAMGÅNGSRIKT I AFGHANISTAN</a:t>
            </a:r>
          </a:p>
        </p:txBody>
      </p:sp>
      <p:sp>
        <p:nvSpPr>
          <p:cNvPr id="4" name="Platshållare för innehåll 3"/>
          <p:cNvSpPr>
            <a:spLocks noGrp="1"/>
          </p:cNvSpPr>
          <p:nvPr>
            <p:ph idx="1"/>
          </p:nvPr>
        </p:nvSpPr>
        <p:spPr/>
        <p:txBody>
          <a:bodyPr/>
          <a:lstStyle/>
          <a:p>
            <a:endParaRPr lang="sv-SE"/>
          </a:p>
        </p:txBody>
      </p:sp>
      <p:pic>
        <p:nvPicPr>
          <p:cNvPr id="4098" name="Picture 2" descr="http://polioeradication.org/wp-content/uploads/2018/01/female-polio-workers-photo-essay-2018012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052736"/>
            <a:ext cx="8540989" cy="569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427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VACCINERING  I AFGHANISTAN</a:t>
            </a:r>
          </a:p>
        </p:txBody>
      </p:sp>
      <p:pic>
        <p:nvPicPr>
          <p:cNvPr id="3074" name="Picture 2" descr="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268760"/>
            <a:ext cx="7689714" cy="512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69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2114" y="3590924"/>
            <a:ext cx="4861342" cy="132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7257" y="5229200"/>
            <a:ext cx="6755086" cy="139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6681" y="2060848"/>
            <a:ext cx="6799419" cy="135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4808" y="190964"/>
            <a:ext cx="6077392" cy="1778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332114" y="1599183"/>
            <a:ext cx="1399742" cy="461665"/>
          </a:xfrm>
          <a:prstGeom prst="rect">
            <a:avLst/>
          </a:prstGeom>
          <a:noFill/>
        </p:spPr>
        <p:txBody>
          <a:bodyPr wrap="none" rtlCol="0">
            <a:spAutoFit/>
          </a:bodyPr>
          <a:lstStyle/>
          <a:p>
            <a:r>
              <a:rPr lang="sv-SE" dirty="0"/>
              <a:t>SEK 140</a:t>
            </a:r>
          </a:p>
        </p:txBody>
      </p:sp>
      <p:sp>
        <p:nvSpPr>
          <p:cNvPr id="7" name="textruta 6"/>
          <p:cNvSpPr txBox="1"/>
          <p:nvPr/>
        </p:nvSpPr>
        <p:spPr>
          <a:xfrm>
            <a:off x="2195736" y="6237312"/>
            <a:ext cx="1656223" cy="461665"/>
          </a:xfrm>
          <a:prstGeom prst="rect">
            <a:avLst/>
          </a:prstGeom>
          <a:noFill/>
        </p:spPr>
        <p:txBody>
          <a:bodyPr wrap="none" rtlCol="0">
            <a:spAutoFit/>
          </a:bodyPr>
          <a:lstStyle/>
          <a:p>
            <a:r>
              <a:rPr lang="sv-SE" dirty="0"/>
              <a:t>SEK 3 245</a:t>
            </a:r>
          </a:p>
        </p:txBody>
      </p:sp>
      <p:sp>
        <p:nvSpPr>
          <p:cNvPr id="8" name="textruta 7"/>
          <p:cNvSpPr txBox="1"/>
          <p:nvPr/>
        </p:nvSpPr>
        <p:spPr>
          <a:xfrm>
            <a:off x="355778" y="4450952"/>
            <a:ext cx="1399742" cy="461665"/>
          </a:xfrm>
          <a:prstGeom prst="rect">
            <a:avLst/>
          </a:prstGeom>
          <a:noFill/>
        </p:spPr>
        <p:txBody>
          <a:bodyPr wrap="none" rtlCol="0">
            <a:spAutoFit/>
          </a:bodyPr>
          <a:lstStyle/>
          <a:p>
            <a:r>
              <a:rPr lang="sv-SE" dirty="0"/>
              <a:t>SEK 927</a:t>
            </a:r>
          </a:p>
        </p:txBody>
      </p:sp>
      <p:sp>
        <p:nvSpPr>
          <p:cNvPr id="9" name="textruta 8"/>
          <p:cNvSpPr txBox="1"/>
          <p:nvPr/>
        </p:nvSpPr>
        <p:spPr>
          <a:xfrm>
            <a:off x="2116038" y="2952465"/>
            <a:ext cx="1399742" cy="461665"/>
          </a:xfrm>
          <a:prstGeom prst="rect">
            <a:avLst/>
          </a:prstGeom>
          <a:noFill/>
        </p:spPr>
        <p:txBody>
          <a:bodyPr wrap="none" rtlCol="0">
            <a:spAutoFit/>
          </a:bodyPr>
          <a:lstStyle/>
          <a:p>
            <a:r>
              <a:rPr lang="sv-SE" dirty="0"/>
              <a:t>SEK 460</a:t>
            </a:r>
          </a:p>
        </p:txBody>
      </p:sp>
      <p:sp>
        <p:nvSpPr>
          <p:cNvPr id="3" name="textruta 2"/>
          <p:cNvSpPr txBox="1"/>
          <p:nvPr/>
        </p:nvSpPr>
        <p:spPr>
          <a:xfrm>
            <a:off x="7668344" y="6512867"/>
            <a:ext cx="1327608" cy="261610"/>
          </a:xfrm>
          <a:prstGeom prst="rect">
            <a:avLst/>
          </a:prstGeom>
          <a:noFill/>
        </p:spPr>
        <p:txBody>
          <a:bodyPr wrap="none" rtlCol="0">
            <a:spAutoFit/>
          </a:bodyPr>
          <a:lstStyle/>
          <a:p>
            <a:r>
              <a:rPr lang="sv-SE" sz="1050" dirty="0"/>
              <a:t>$ kurs 2016-10-10</a:t>
            </a:r>
          </a:p>
        </p:txBody>
      </p:sp>
    </p:spTree>
    <p:extLst>
      <p:ext uri="{BB962C8B-B14F-4D97-AF65-F5344CB8AC3E}">
        <p14:creationId xmlns:p14="http://schemas.microsoft.com/office/powerpoint/2010/main" val="777177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2800" dirty="0">
                <a:latin typeface="Arial Narrow" pitchFamily="34" charset="0"/>
                <a:ea typeface="ＭＳ Ｐゴシック" pitchFamily="34" charset="-128"/>
              </a:rPr>
              <a:t>PARTNERS</a:t>
            </a:r>
          </a:p>
        </p:txBody>
      </p:sp>
      <p:grpSp>
        <p:nvGrpSpPr>
          <p:cNvPr id="8" name="Group 7"/>
          <p:cNvGrpSpPr/>
          <p:nvPr/>
        </p:nvGrpSpPr>
        <p:grpSpPr>
          <a:xfrm>
            <a:off x="2026829" y="2514602"/>
            <a:ext cx="2521936" cy="1695791"/>
            <a:chOff x="628335" y="3304439"/>
            <a:chExt cx="2774130" cy="1582738"/>
          </a:xfrm>
          <a:solidFill>
            <a:schemeClr val="bg1"/>
          </a:solidFill>
          <a:effectLst>
            <a:outerShdw blurRad="101600" dist="50800" dir="2400000" sx="104000" sy="104000" algn="ctr" rotWithShape="0">
              <a:srgbClr val="000000">
                <a:alpha val="43000"/>
              </a:srgbClr>
            </a:outerShdw>
          </a:effectLst>
        </p:grpSpPr>
        <p:sp>
          <p:nvSpPr>
            <p:cNvPr id="9" name="Rectangle 8"/>
            <p:cNvSpPr/>
            <p:nvPr/>
          </p:nvSpPr>
          <p:spPr bwMode="auto">
            <a:xfrm>
              <a:off x="628335" y="3304439"/>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493" y="3558312"/>
              <a:ext cx="2039130" cy="1001834"/>
            </a:xfrm>
            <a:prstGeom prst="rect">
              <a:avLst/>
            </a:prstGeom>
            <a:grpFill/>
          </p:spPr>
        </p:pic>
      </p:grpSp>
      <p:grpSp>
        <p:nvGrpSpPr>
          <p:cNvPr id="14" name="Group 13"/>
          <p:cNvGrpSpPr/>
          <p:nvPr/>
        </p:nvGrpSpPr>
        <p:grpSpPr>
          <a:xfrm>
            <a:off x="4349735" y="3782189"/>
            <a:ext cx="2521936" cy="1695791"/>
            <a:chOff x="6671061" y="1478944"/>
            <a:chExt cx="2774130" cy="1582738"/>
          </a:xfrm>
          <a:effectLst>
            <a:outerShdw blurRad="101600" dist="203200" dir="2400000" sx="104000" sy="104000" algn="ctr" rotWithShape="0">
              <a:srgbClr val="000000">
                <a:alpha val="43137"/>
              </a:srgbClr>
            </a:outerShdw>
          </a:effectLst>
        </p:grpSpPr>
        <p:sp>
          <p:nvSpPr>
            <p:cNvPr id="15" name="Rectangle 14"/>
            <p:cNvSpPr/>
            <p:nvPr/>
          </p:nvSpPr>
          <p:spPr bwMode="auto">
            <a:xfrm>
              <a:off x="6671061" y="1478944"/>
              <a:ext cx="2774130" cy="1582738"/>
            </a:xfrm>
            <a:prstGeom prst="rect">
              <a:avLst/>
            </a:prstGeom>
            <a:solidFill>
              <a:schemeClr val="bg1"/>
            </a:solid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90238" y="1647336"/>
              <a:ext cx="1253692" cy="1142477"/>
            </a:xfrm>
            <a:prstGeom prst="rect">
              <a:avLst/>
            </a:prstGeom>
            <a:solidFill>
              <a:schemeClr val="bg1"/>
            </a:solidFill>
          </p:spPr>
        </p:pic>
      </p:grpSp>
      <p:pic>
        <p:nvPicPr>
          <p:cNvPr id="26" name="Picture 4" descr="Image result for topv to bopv"/>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2729" t="23594" r="13731" b="30933"/>
          <a:stretch/>
        </p:blipFill>
        <p:spPr bwMode="auto">
          <a:xfrm>
            <a:off x="258440" y="1143002"/>
            <a:ext cx="3689178" cy="126146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23555" y="3782189"/>
            <a:ext cx="2521936" cy="1695791"/>
            <a:chOff x="541271" y="1478944"/>
            <a:chExt cx="2774130" cy="1582738"/>
          </a:xfrm>
          <a:solidFill>
            <a:schemeClr val="bg1"/>
          </a:solidFill>
          <a:effectLst>
            <a:outerShdw blurRad="101600" dist="50800" dir="2400000" sx="104000" sy="104000" algn="ctr" rotWithShape="0">
              <a:srgbClr val="000000">
                <a:alpha val="43000"/>
              </a:srgbClr>
            </a:outerShdw>
          </a:effectLst>
        </p:grpSpPr>
        <p:sp>
          <p:nvSpPr>
            <p:cNvPr id="21" name="Rectangle 20"/>
            <p:cNvSpPr/>
            <p:nvPr/>
          </p:nvSpPr>
          <p:spPr bwMode="auto">
            <a:xfrm>
              <a:off x="541271" y="1478944"/>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TextBox 21"/>
            <p:cNvSpPr txBox="1"/>
            <p:nvPr/>
          </p:nvSpPr>
          <p:spPr>
            <a:xfrm>
              <a:off x="1026971" y="1974395"/>
              <a:ext cx="2058974" cy="603242"/>
            </a:xfrm>
            <a:prstGeom prst="rect">
              <a:avLst/>
            </a:prstGeom>
            <a:grpFill/>
          </p:spPr>
          <p:txBody>
            <a:bodyPr wrap="none">
              <a:spAutoFit/>
            </a:bodyPr>
            <a:lstStyle/>
            <a:p>
              <a:pPr algn="ctr" fontAlgn="auto">
                <a:lnSpc>
                  <a:spcPct val="90000"/>
                </a:lnSpc>
                <a:spcBef>
                  <a:spcPts val="0"/>
                </a:spcBef>
                <a:spcAft>
                  <a:spcPts val="0"/>
                </a:spcAft>
                <a:defRPr/>
              </a:pPr>
              <a:r>
                <a:rPr lang="en-US" sz="2000" b="1" dirty="0">
                  <a:solidFill>
                    <a:schemeClr val="tx1">
                      <a:lumMod val="65000"/>
                      <a:lumOff val="35000"/>
                    </a:schemeClr>
                  </a:solidFill>
                  <a:latin typeface="+mj-lt"/>
                  <a:ea typeface="+mn-ea"/>
                  <a:cs typeface="+mn-cs"/>
                </a:rPr>
                <a:t>GOVERNMENTS</a:t>
              </a:r>
              <a:br>
                <a:rPr lang="en-US" sz="2000" b="1" dirty="0">
                  <a:solidFill>
                    <a:schemeClr val="tx1">
                      <a:lumMod val="65000"/>
                      <a:lumOff val="35000"/>
                    </a:schemeClr>
                  </a:solidFill>
                  <a:latin typeface="+mj-lt"/>
                  <a:ea typeface="+mn-ea"/>
                  <a:cs typeface="+mn-cs"/>
                </a:rPr>
              </a:br>
              <a:r>
                <a:rPr lang="en-US" sz="2000" b="1" dirty="0">
                  <a:solidFill>
                    <a:schemeClr val="tx1">
                      <a:lumMod val="65000"/>
                      <a:lumOff val="35000"/>
                    </a:schemeClr>
                  </a:solidFill>
                  <a:latin typeface="+mj-lt"/>
                  <a:ea typeface="+mn-ea"/>
                  <a:cs typeface="+mn-cs"/>
                </a:rPr>
                <a:t>OF THE WORLD</a:t>
              </a:r>
            </a:p>
          </p:txBody>
        </p:sp>
      </p:grpSp>
      <p:grpSp>
        <p:nvGrpSpPr>
          <p:cNvPr id="11" name="Group 10"/>
          <p:cNvGrpSpPr/>
          <p:nvPr/>
        </p:nvGrpSpPr>
        <p:grpSpPr>
          <a:xfrm>
            <a:off x="2401382" y="4857410"/>
            <a:ext cx="2521936" cy="1695791"/>
            <a:chOff x="3643014" y="3304439"/>
            <a:chExt cx="2774130" cy="1582738"/>
          </a:xfrm>
          <a:solidFill>
            <a:schemeClr val="bg1"/>
          </a:solidFill>
          <a:effectLst>
            <a:outerShdw blurRad="101600" dist="50800" dir="2400000" sx="104000" sy="104000" algn="ctr" rotWithShape="0">
              <a:srgbClr val="000000">
                <a:alpha val="43000"/>
              </a:srgbClr>
            </a:outerShdw>
          </a:effectLst>
        </p:grpSpPr>
        <p:sp>
          <p:nvSpPr>
            <p:cNvPr id="12" name="Rectangle 11"/>
            <p:cNvSpPr/>
            <p:nvPr/>
          </p:nvSpPr>
          <p:spPr bwMode="auto">
            <a:xfrm>
              <a:off x="3643014" y="3304439"/>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29042" y="3558312"/>
              <a:ext cx="1539412" cy="1094047"/>
            </a:xfrm>
            <a:prstGeom prst="rect">
              <a:avLst/>
            </a:prstGeom>
            <a:grpFill/>
          </p:spPr>
        </p:pic>
      </p:grpSp>
      <p:grpSp>
        <p:nvGrpSpPr>
          <p:cNvPr id="17" name="Group 16"/>
          <p:cNvGrpSpPr/>
          <p:nvPr/>
        </p:nvGrpSpPr>
        <p:grpSpPr>
          <a:xfrm>
            <a:off x="6317264" y="2735741"/>
            <a:ext cx="2521936" cy="1695791"/>
            <a:chOff x="6671062" y="3304439"/>
            <a:chExt cx="2774130" cy="1582738"/>
          </a:xfrm>
          <a:solidFill>
            <a:schemeClr val="bg1"/>
          </a:solidFill>
          <a:effectLst>
            <a:outerShdw blurRad="101600" dist="203200" dir="2400000" sx="104000" sy="104000" algn="ctr" rotWithShape="0">
              <a:srgbClr val="000000">
                <a:alpha val="43137"/>
              </a:srgbClr>
            </a:outerShdw>
          </a:effectLst>
        </p:grpSpPr>
        <p:sp>
          <p:nvSpPr>
            <p:cNvPr id="18" name="Rectangle 17"/>
            <p:cNvSpPr/>
            <p:nvPr/>
          </p:nvSpPr>
          <p:spPr bwMode="auto">
            <a:xfrm>
              <a:off x="6671062" y="3304439"/>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98662" y="3571117"/>
              <a:ext cx="2083087" cy="989029"/>
            </a:xfrm>
            <a:prstGeom prst="rect">
              <a:avLst/>
            </a:prstGeom>
            <a:grpFill/>
          </p:spPr>
        </p:pic>
      </p:grpSp>
      <p:grpSp>
        <p:nvGrpSpPr>
          <p:cNvPr id="23" name="Group 22"/>
          <p:cNvGrpSpPr/>
          <p:nvPr/>
        </p:nvGrpSpPr>
        <p:grpSpPr>
          <a:xfrm>
            <a:off x="4349734" y="1190205"/>
            <a:ext cx="2742545" cy="1695791"/>
            <a:chOff x="3643014" y="1478944"/>
            <a:chExt cx="2774130" cy="1582738"/>
          </a:xfrm>
          <a:solidFill>
            <a:schemeClr val="bg1"/>
          </a:solidFill>
          <a:effectLst>
            <a:outerShdw blurRad="101600" dist="50800" dir="2400000" sx="104000" sy="104000" algn="ctr" rotWithShape="0">
              <a:srgbClr val="000000">
                <a:alpha val="43000"/>
              </a:srgbClr>
            </a:outerShdw>
          </a:effectLst>
        </p:grpSpPr>
        <p:sp>
          <p:nvSpPr>
            <p:cNvPr id="24" name="Rectangle 23"/>
            <p:cNvSpPr/>
            <p:nvPr/>
          </p:nvSpPr>
          <p:spPr bwMode="auto">
            <a:xfrm>
              <a:off x="3643014" y="1478944"/>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5" name="Picture 2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986857" y="1906661"/>
              <a:ext cx="2169012" cy="815418"/>
            </a:xfrm>
            <a:prstGeom prst="rect">
              <a:avLst/>
            </a:prstGeom>
            <a:grpFill/>
          </p:spPr>
        </p:pic>
      </p:grpSp>
      <p:grpSp>
        <p:nvGrpSpPr>
          <p:cNvPr id="27" name="Group 7"/>
          <p:cNvGrpSpPr/>
          <p:nvPr/>
        </p:nvGrpSpPr>
        <p:grpSpPr>
          <a:xfrm>
            <a:off x="2026829" y="2522135"/>
            <a:ext cx="2521936" cy="1695791"/>
            <a:chOff x="628335" y="3304439"/>
            <a:chExt cx="2774130" cy="1582738"/>
          </a:xfrm>
          <a:solidFill>
            <a:schemeClr val="bg1"/>
          </a:solidFill>
          <a:effectLst>
            <a:outerShdw blurRad="101600" dist="50800" dir="2400000" sx="104000" sy="104000" algn="ctr" rotWithShape="0">
              <a:srgbClr val="000000">
                <a:alpha val="43000"/>
              </a:srgbClr>
            </a:outerShdw>
          </a:effectLst>
        </p:grpSpPr>
        <p:sp>
          <p:nvSpPr>
            <p:cNvPr id="28" name="Rectangle 8"/>
            <p:cNvSpPr/>
            <p:nvPr/>
          </p:nvSpPr>
          <p:spPr bwMode="auto">
            <a:xfrm>
              <a:off x="628335" y="3304439"/>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9"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493" y="3558312"/>
              <a:ext cx="2039130" cy="1001834"/>
            </a:xfrm>
            <a:prstGeom prst="rect">
              <a:avLst/>
            </a:prstGeom>
            <a:grpFill/>
          </p:spPr>
        </p:pic>
      </p:grpSp>
      <p:pic>
        <p:nvPicPr>
          <p:cNvPr id="30" name="Picture 4" descr="Image result for topv to bopv"/>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2729" t="23594" r="13731" b="30933"/>
          <a:stretch/>
        </p:blipFill>
        <p:spPr bwMode="auto">
          <a:xfrm>
            <a:off x="258440" y="1150535"/>
            <a:ext cx="3689178" cy="126146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22"/>
          <p:cNvGrpSpPr/>
          <p:nvPr/>
        </p:nvGrpSpPr>
        <p:grpSpPr>
          <a:xfrm>
            <a:off x="4349734" y="1197738"/>
            <a:ext cx="2742545" cy="1695791"/>
            <a:chOff x="3643014" y="1478944"/>
            <a:chExt cx="2774130" cy="1582738"/>
          </a:xfrm>
          <a:solidFill>
            <a:schemeClr val="bg1"/>
          </a:solidFill>
          <a:effectLst>
            <a:outerShdw blurRad="101600" dist="50800" dir="2400000" sx="104000" sy="104000" algn="ctr" rotWithShape="0">
              <a:srgbClr val="000000">
                <a:alpha val="43000"/>
              </a:srgbClr>
            </a:outerShdw>
          </a:effectLst>
        </p:grpSpPr>
        <p:sp>
          <p:nvSpPr>
            <p:cNvPr id="32" name="Rectangle 23"/>
            <p:cNvSpPr/>
            <p:nvPr/>
          </p:nvSpPr>
          <p:spPr bwMode="auto">
            <a:xfrm>
              <a:off x="3643014" y="1478944"/>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 name="Picture 2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986857" y="1906661"/>
              <a:ext cx="2169012" cy="815418"/>
            </a:xfrm>
            <a:prstGeom prst="rect">
              <a:avLst/>
            </a:prstGeom>
            <a:grpFill/>
          </p:spPr>
        </p:pic>
      </p:grpSp>
      <p:grpSp>
        <p:nvGrpSpPr>
          <p:cNvPr id="34" name="Group 19"/>
          <p:cNvGrpSpPr/>
          <p:nvPr/>
        </p:nvGrpSpPr>
        <p:grpSpPr>
          <a:xfrm>
            <a:off x="340029" y="3726754"/>
            <a:ext cx="2521936" cy="1695791"/>
            <a:chOff x="541271" y="1478944"/>
            <a:chExt cx="2774130" cy="1582738"/>
          </a:xfrm>
          <a:solidFill>
            <a:schemeClr val="bg1"/>
          </a:solidFill>
          <a:effectLst>
            <a:outerShdw blurRad="101600" dist="50800" dir="2400000" sx="104000" sy="104000" algn="ctr" rotWithShape="0">
              <a:srgbClr val="000000">
                <a:alpha val="43000"/>
              </a:srgbClr>
            </a:outerShdw>
          </a:effectLst>
        </p:grpSpPr>
        <p:sp>
          <p:nvSpPr>
            <p:cNvPr id="35" name="Rectangle 20"/>
            <p:cNvSpPr/>
            <p:nvPr/>
          </p:nvSpPr>
          <p:spPr bwMode="auto">
            <a:xfrm>
              <a:off x="541271" y="1478944"/>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 name="TextBox 21"/>
            <p:cNvSpPr txBox="1"/>
            <p:nvPr/>
          </p:nvSpPr>
          <p:spPr>
            <a:xfrm>
              <a:off x="1026971" y="1974395"/>
              <a:ext cx="2058974" cy="603242"/>
            </a:xfrm>
            <a:prstGeom prst="rect">
              <a:avLst/>
            </a:prstGeom>
            <a:grpFill/>
          </p:spPr>
          <p:txBody>
            <a:bodyPr wrap="none">
              <a:spAutoFit/>
            </a:bodyPr>
            <a:lstStyle/>
            <a:p>
              <a:pPr algn="ctr" fontAlgn="auto">
                <a:lnSpc>
                  <a:spcPct val="90000"/>
                </a:lnSpc>
                <a:spcBef>
                  <a:spcPts val="0"/>
                </a:spcBef>
                <a:spcAft>
                  <a:spcPts val="0"/>
                </a:spcAft>
                <a:defRPr/>
              </a:pPr>
              <a:r>
                <a:rPr lang="en-US" sz="2000" b="1" dirty="0">
                  <a:solidFill>
                    <a:schemeClr val="tx1">
                      <a:lumMod val="65000"/>
                      <a:lumOff val="35000"/>
                    </a:schemeClr>
                  </a:solidFill>
                  <a:latin typeface="+mj-lt"/>
                  <a:ea typeface="+mn-ea"/>
                  <a:cs typeface="+mn-cs"/>
                </a:rPr>
                <a:t>GOVERNMENTS</a:t>
              </a:r>
              <a:br>
                <a:rPr lang="en-US" sz="2000" b="1" dirty="0">
                  <a:solidFill>
                    <a:schemeClr val="tx1">
                      <a:lumMod val="65000"/>
                      <a:lumOff val="35000"/>
                    </a:schemeClr>
                  </a:solidFill>
                  <a:latin typeface="+mj-lt"/>
                  <a:ea typeface="+mn-ea"/>
                  <a:cs typeface="+mn-cs"/>
                </a:rPr>
              </a:br>
              <a:r>
                <a:rPr lang="en-US" sz="2000" b="1" dirty="0">
                  <a:solidFill>
                    <a:schemeClr val="tx1">
                      <a:lumMod val="65000"/>
                      <a:lumOff val="35000"/>
                    </a:schemeClr>
                  </a:solidFill>
                  <a:latin typeface="+mj-lt"/>
                  <a:ea typeface="+mn-ea"/>
                  <a:cs typeface="+mn-cs"/>
                </a:rPr>
                <a:t>OF THE WORLD</a:t>
              </a:r>
            </a:p>
          </p:txBody>
        </p:sp>
      </p:grpSp>
      <p:grpSp>
        <p:nvGrpSpPr>
          <p:cNvPr id="37" name="Group 10"/>
          <p:cNvGrpSpPr/>
          <p:nvPr/>
        </p:nvGrpSpPr>
        <p:grpSpPr>
          <a:xfrm>
            <a:off x="2517856" y="4801975"/>
            <a:ext cx="2521936" cy="1695791"/>
            <a:chOff x="3643014" y="3304439"/>
            <a:chExt cx="2774130" cy="1582738"/>
          </a:xfrm>
          <a:solidFill>
            <a:schemeClr val="bg1"/>
          </a:solidFill>
          <a:effectLst>
            <a:outerShdw blurRad="101600" dist="50800" dir="2400000" sx="104000" sy="104000" algn="ctr" rotWithShape="0">
              <a:srgbClr val="000000">
                <a:alpha val="43000"/>
              </a:srgbClr>
            </a:outerShdw>
          </a:effectLst>
        </p:grpSpPr>
        <p:sp>
          <p:nvSpPr>
            <p:cNvPr id="38" name="Rectangle 11"/>
            <p:cNvSpPr/>
            <p:nvPr/>
          </p:nvSpPr>
          <p:spPr bwMode="auto">
            <a:xfrm>
              <a:off x="3643014" y="3304439"/>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9"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29042" y="3558312"/>
              <a:ext cx="1539412" cy="1094047"/>
            </a:xfrm>
            <a:prstGeom prst="rect">
              <a:avLst/>
            </a:prstGeom>
            <a:grpFill/>
          </p:spPr>
        </p:pic>
      </p:grpSp>
      <p:grpSp>
        <p:nvGrpSpPr>
          <p:cNvPr id="40" name="Group 7"/>
          <p:cNvGrpSpPr/>
          <p:nvPr/>
        </p:nvGrpSpPr>
        <p:grpSpPr>
          <a:xfrm>
            <a:off x="2143303" y="2466700"/>
            <a:ext cx="2521936" cy="1695791"/>
            <a:chOff x="628335" y="3304439"/>
            <a:chExt cx="2774130" cy="1582738"/>
          </a:xfrm>
          <a:solidFill>
            <a:schemeClr val="bg1"/>
          </a:solidFill>
          <a:effectLst>
            <a:outerShdw blurRad="101600" dist="50800" dir="2400000" sx="104000" sy="104000" algn="ctr" rotWithShape="0">
              <a:srgbClr val="000000">
                <a:alpha val="43000"/>
              </a:srgbClr>
            </a:outerShdw>
          </a:effectLst>
        </p:grpSpPr>
        <p:sp>
          <p:nvSpPr>
            <p:cNvPr id="41" name="Rectangle 8"/>
            <p:cNvSpPr/>
            <p:nvPr/>
          </p:nvSpPr>
          <p:spPr bwMode="auto">
            <a:xfrm>
              <a:off x="628335" y="3304439"/>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2"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493" y="3558312"/>
              <a:ext cx="2039130" cy="1001834"/>
            </a:xfrm>
            <a:prstGeom prst="rect">
              <a:avLst/>
            </a:prstGeom>
            <a:grpFill/>
          </p:spPr>
        </p:pic>
      </p:grpSp>
      <p:pic>
        <p:nvPicPr>
          <p:cNvPr id="43" name="Picture 4" descr="Image result for topv to bopv"/>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2729" t="23594" r="13731" b="30933"/>
          <a:stretch/>
        </p:blipFill>
        <p:spPr bwMode="auto">
          <a:xfrm>
            <a:off x="374914" y="1095100"/>
            <a:ext cx="3689178" cy="1261463"/>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22"/>
          <p:cNvGrpSpPr/>
          <p:nvPr/>
        </p:nvGrpSpPr>
        <p:grpSpPr>
          <a:xfrm>
            <a:off x="4466208" y="1142303"/>
            <a:ext cx="2742545" cy="1695791"/>
            <a:chOff x="3643014" y="1478944"/>
            <a:chExt cx="2774130" cy="1582738"/>
          </a:xfrm>
          <a:solidFill>
            <a:schemeClr val="bg1"/>
          </a:solidFill>
          <a:effectLst>
            <a:outerShdw blurRad="101600" dist="50800" dir="2400000" sx="104000" sy="104000" algn="ctr" rotWithShape="0">
              <a:srgbClr val="000000">
                <a:alpha val="43000"/>
              </a:srgbClr>
            </a:outerShdw>
          </a:effectLst>
        </p:grpSpPr>
        <p:sp>
          <p:nvSpPr>
            <p:cNvPr id="45" name="Rectangle 23"/>
            <p:cNvSpPr/>
            <p:nvPr/>
          </p:nvSpPr>
          <p:spPr bwMode="auto">
            <a:xfrm>
              <a:off x="3643014" y="1478944"/>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6" name="Picture 2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986857" y="1906661"/>
              <a:ext cx="2169012" cy="815418"/>
            </a:xfrm>
            <a:prstGeom prst="rect">
              <a:avLst/>
            </a:prstGeom>
            <a:grpFill/>
          </p:spPr>
        </p:pic>
      </p:grpSp>
      <p:grpSp>
        <p:nvGrpSpPr>
          <p:cNvPr id="47" name="Group 13"/>
          <p:cNvGrpSpPr/>
          <p:nvPr/>
        </p:nvGrpSpPr>
        <p:grpSpPr>
          <a:xfrm>
            <a:off x="4466208" y="3732863"/>
            <a:ext cx="2521936" cy="1695791"/>
            <a:chOff x="6671061" y="1478944"/>
            <a:chExt cx="2774130" cy="1582738"/>
          </a:xfrm>
          <a:effectLst>
            <a:outerShdw blurRad="101600" dist="203200" dir="2400000" sx="104000" sy="104000" algn="ctr" rotWithShape="0">
              <a:srgbClr val="000000">
                <a:alpha val="43137"/>
              </a:srgbClr>
            </a:outerShdw>
          </a:effectLst>
        </p:grpSpPr>
        <p:sp>
          <p:nvSpPr>
            <p:cNvPr id="48" name="Rectangle 14"/>
            <p:cNvSpPr/>
            <p:nvPr/>
          </p:nvSpPr>
          <p:spPr bwMode="auto">
            <a:xfrm>
              <a:off x="6671061" y="1478944"/>
              <a:ext cx="2774130" cy="1582738"/>
            </a:xfrm>
            <a:prstGeom prst="rect">
              <a:avLst/>
            </a:prstGeom>
            <a:solidFill>
              <a:schemeClr val="bg1"/>
            </a:solid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9" name="Picture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90238" y="1647336"/>
              <a:ext cx="1253692" cy="1142477"/>
            </a:xfrm>
            <a:prstGeom prst="rect">
              <a:avLst/>
            </a:prstGeom>
            <a:solidFill>
              <a:schemeClr val="bg1"/>
            </a:solidFill>
          </p:spPr>
        </p:pic>
      </p:grpSp>
      <p:grpSp>
        <p:nvGrpSpPr>
          <p:cNvPr id="50" name="Group 19"/>
          <p:cNvGrpSpPr/>
          <p:nvPr/>
        </p:nvGrpSpPr>
        <p:grpSpPr>
          <a:xfrm>
            <a:off x="456502" y="3677428"/>
            <a:ext cx="2521936" cy="1695791"/>
            <a:chOff x="541271" y="1478944"/>
            <a:chExt cx="2774130" cy="1582738"/>
          </a:xfrm>
          <a:solidFill>
            <a:schemeClr val="bg1"/>
          </a:solidFill>
          <a:effectLst>
            <a:outerShdw blurRad="101600" dist="50800" dir="2400000" sx="104000" sy="104000" algn="ctr" rotWithShape="0">
              <a:srgbClr val="000000">
                <a:alpha val="43000"/>
              </a:srgbClr>
            </a:outerShdw>
          </a:effectLst>
        </p:grpSpPr>
        <p:sp>
          <p:nvSpPr>
            <p:cNvPr id="51" name="Rectangle 20"/>
            <p:cNvSpPr/>
            <p:nvPr/>
          </p:nvSpPr>
          <p:spPr bwMode="auto">
            <a:xfrm>
              <a:off x="541271" y="1478944"/>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 name="TextBox 21"/>
            <p:cNvSpPr txBox="1"/>
            <p:nvPr/>
          </p:nvSpPr>
          <p:spPr>
            <a:xfrm>
              <a:off x="1026971" y="1974395"/>
              <a:ext cx="2058974" cy="603242"/>
            </a:xfrm>
            <a:prstGeom prst="rect">
              <a:avLst/>
            </a:prstGeom>
            <a:grpFill/>
          </p:spPr>
          <p:txBody>
            <a:bodyPr wrap="none">
              <a:spAutoFit/>
            </a:bodyPr>
            <a:lstStyle/>
            <a:p>
              <a:pPr algn="ctr" fontAlgn="auto">
                <a:lnSpc>
                  <a:spcPct val="90000"/>
                </a:lnSpc>
                <a:spcBef>
                  <a:spcPts val="0"/>
                </a:spcBef>
                <a:spcAft>
                  <a:spcPts val="0"/>
                </a:spcAft>
                <a:defRPr/>
              </a:pPr>
              <a:r>
                <a:rPr lang="en-US" sz="2000" b="1" dirty="0">
                  <a:solidFill>
                    <a:schemeClr val="tx1">
                      <a:lumMod val="65000"/>
                      <a:lumOff val="35000"/>
                    </a:schemeClr>
                  </a:solidFill>
                  <a:latin typeface="+mj-lt"/>
                  <a:ea typeface="+mn-ea"/>
                  <a:cs typeface="+mn-cs"/>
                </a:rPr>
                <a:t>GOVERNMENTS</a:t>
              </a:r>
              <a:br>
                <a:rPr lang="en-US" sz="2000" b="1" dirty="0">
                  <a:solidFill>
                    <a:schemeClr val="tx1">
                      <a:lumMod val="65000"/>
                      <a:lumOff val="35000"/>
                    </a:schemeClr>
                  </a:solidFill>
                  <a:latin typeface="+mj-lt"/>
                  <a:ea typeface="+mn-ea"/>
                  <a:cs typeface="+mn-cs"/>
                </a:rPr>
              </a:br>
              <a:r>
                <a:rPr lang="en-US" sz="2000" b="1" dirty="0">
                  <a:solidFill>
                    <a:schemeClr val="tx1">
                      <a:lumMod val="65000"/>
                      <a:lumOff val="35000"/>
                    </a:schemeClr>
                  </a:solidFill>
                  <a:latin typeface="+mj-lt"/>
                  <a:ea typeface="+mn-ea"/>
                  <a:cs typeface="+mn-cs"/>
                </a:rPr>
                <a:t>OF THE WORLD</a:t>
              </a:r>
            </a:p>
          </p:txBody>
        </p:sp>
      </p:grpSp>
      <p:grpSp>
        <p:nvGrpSpPr>
          <p:cNvPr id="53" name="Group 10"/>
          <p:cNvGrpSpPr/>
          <p:nvPr/>
        </p:nvGrpSpPr>
        <p:grpSpPr>
          <a:xfrm>
            <a:off x="2634329" y="4752649"/>
            <a:ext cx="2521936" cy="1695791"/>
            <a:chOff x="3643014" y="3304439"/>
            <a:chExt cx="2774130" cy="1582738"/>
          </a:xfrm>
          <a:solidFill>
            <a:schemeClr val="bg1"/>
          </a:solidFill>
          <a:effectLst>
            <a:outerShdw blurRad="101600" dist="50800" dir="2400000" sx="104000" sy="104000" algn="ctr" rotWithShape="0">
              <a:srgbClr val="000000">
                <a:alpha val="43000"/>
              </a:srgbClr>
            </a:outerShdw>
          </a:effectLst>
        </p:grpSpPr>
        <p:sp>
          <p:nvSpPr>
            <p:cNvPr id="54" name="Rectangle 11"/>
            <p:cNvSpPr/>
            <p:nvPr/>
          </p:nvSpPr>
          <p:spPr bwMode="auto">
            <a:xfrm>
              <a:off x="3643014" y="3304439"/>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5"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29042" y="3558312"/>
              <a:ext cx="1539412" cy="1094047"/>
            </a:xfrm>
            <a:prstGeom prst="rect">
              <a:avLst/>
            </a:prstGeom>
            <a:grpFill/>
          </p:spPr>
        </p:pic>
      </p:grpSp>
      <p:grpSp>
        <p:nvGrpSpPr>
          <p:cNvPr id="56" name="Group 7"/>
          <p:cNvGrpSpPr/>
          <p:nvPr/>
        </p:nvGrpSpPr>
        <p:grpSpPr>
          <a:xfrm>
            <a:off x="2259776" y="2417374"/>
            <a:ext cx="2521936" cy="1695791"/>
            <a:chOff x="628335" y="3304439"/>
            <a:chExt cx="2774130" cy="1582738"/>
          </a:xfrm>
          <a:solidFill>
            <a:schemeClr val="bg1"/>
          </a:solidFill>
          <a:effectLst>
            <a:outerShdw blurRad="101600" dist="50800" dir="2400000" sx="104000" sy="104000" algn="ctr" rotWithShape="0">
              <a:srgbClr val="000000">
                <a:alpha val="43000"/>
              </a:srgbClr>
            </a:outerShdw>
          </a:effectLst>
        </p:grpSpPr>
        <p:sp>
          <p:nvSpPr>
            <p:cNvPr id="57" name="Rectangle 8"/>
            <p:cNvSpPr/>
            <p:nvPr/>
          </p:nvSpPr>
          <p:spPr bwMode="auto">
            <a:xfrm>
              <a:off x="628335" y="3304439"/>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8"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493" y="3558312"/>
              <a:ext cx="2039130" cy="1001834"/>
            </a:xfrm>
            <a:prstGeom prst="rect">
              <a:avLst/>
            </a:prstGeom>
            <a:grpFill/>
          </p:spPr>
        </p:pic>
      </p:grpSp>
      <p:pic>
        <p:nvPicPr>
          <p:cNvPr id="59" name="Picture 4" descr="Image result for topv to bopv"/>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2729" t="23594" r="13731" b="30933"/>
          <a:stretch/>
        </p:blipFill>
        <p:spPr bwMode="auto">
          <a:xfrm>
            <a:off x="491387" y="1045774"/>
            <a:ext cx="3689178" cy="1261463"/>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22"/>
          <p:cNvGrpSpPr/>
          <p:nvPr/>
        </p:nvGrpSpPr>
        <p:grpSpPr>
          <a:xfrm>
            <a:off x="4582681" y="1092977"/>
            <a:ext cx="2742545" cy="1695791"/>
            <a:chOff x="3643014" y="1478944"/>
            <a:chExt cx="2774130" cy="1582738"/>
          </a:xfrm>
          <a:solidFill>
            <a:schemeClr val="bg1"/>
          </a:solidFill>
          <a:effectLst>
            <a:outerShdw blurRad="101600" dist="50800" dir="2400000" sx="104000" sy="104000" algn="ctr" rotWithShape="0">
              <a:srgbClr val="000000">
                <a:alpha val="43000"/>
              </a:srgbClr>
            </a:outerShdw>
          </a:effectLst>
        </p:grpSpPr>
        <p:sp>
          <p:nvSpPr>
            <p:cNvPr id="61" name="Rectangle 23"/>
            <p:cNvSpPr/>
            <p:nvPr/>
          </p:nvSpPr>
          <p:spPr bwMode="auto">
            <a:xfrm>
              <a:off x="3643014" y="1478944"/>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2" name="Picture 2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986857" y="1906661"/>
              <a:ext cx="2169012" cy="815418"/>
            </a:xfrm>
            <a:prstGeom prst="rect">
              <a:avLst/>
            </a:prstGeom>
            <a:grpFill/>
          </p:spPr>
        </p:pic>
      </p:grpSp>
    </p:spTree>
    <p:extLst>
      <p:ext uri="{BB962C8B-B14F-4D97-AF65-F5344CB8AC3E}">
        <p14:creationId xmlns:p14="http://schemas.microsoft.com/office/powerpoint/2010/main" val="208728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2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8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20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6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nodeType="withEffect">
                                  <p:stCondLst>
                                    <p:cond delay="80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nodeType="withEffect">
                                  <p:stCondLst>
                                    <p:cond delay="2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60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par>
                          <p:cTn id="39" fill="hold">
                            <p:stCondLst>
                              <p:cond delay="2800"/>
                            </p:stCondLst>
                            <p:childTnLst>
                              <p:par>
                                <p:cTn id="40" presetID="10" presetClass="entr" presetSubtype="0"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nodeType="withEffect">
                                  <p:stCondLst>
                                    <p:cond delay="80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par>
                                <p:cTn id="46" presetID="10" presetClass="entr" presetSubtype="0" fill="hold" nodeType="withEffect">
                                  <p:stCondLst>
                                    <p:cond delay="20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par>
                                <p:cTn id="49" presetID="10" presetClass="entr" presetSubtype="0" fill="hold" nodeType="withEffect">
                                  <p:stCondLst>
                                    <p:cond delay="60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F2CA87E-72C9-4B52-A752-18C1A519088D}"/>
              </a:ext>
            </a:extLst>
          </p:cNvPr>
          <p:cNvPicPr>
            <a:picLocks noChangeAspect="1"/>
          </p:cNvPicPr>
          <p:nvPr/>
        </p:nvPicPr>
        <p:blipFill>
          <a:blip r:embed="rId3"/>
          <a:stretch>
            <a:fillRect/>
          </a:stretch>
        </p:blipFill>
        <p:spPr>
          <a:xfrm>
            <a:off x="770994" y="1785624"/>
            <a:ext cx="7602011" cy="3810532"/>
          </a:xfrm>
          <a:prstGeom prst="rect">
            <a:avLst/>
          </a:prstGeom>
        </p:spPr>
      </p:pic>
      <p:sp>
        <p:nvSpPr>
          <p:cNvPr id="2" name="Rubrik 1"/>
          <p:cNvSpPr>
            <a:spLocks noGrp="1"/>
          </p:cNvSpPr>
          <p:nvPr>
            <p:ph type="title"/>
          </p:nvPr>
        </p:nvSpPr>
        <p:spPr/>
        <p:txBody>
          <a:bodyPr/>
          <a:lstStyle/>
          <a:p>
            <a:r>
              <a:rPr lang="sv-SE" dirty="0"/>
              <a:t> HÄR HITTAR DU RAPPORTER</a:t>
            </a:r>
          </a:p>
        </p:txBody>
      </p:sp>
      <p:sp>
        <p:nvSpPr>
          <p:cNvPr id="5" name="Höger 4"/>
          <p:cNvSpPr/>
          <p:nvPr/>
        </p:nvSpPr>
        <p:spPr>
          <a:xfrm rot="16200000">
            <a:off x="6912260" y="3150830"/>
            <a:ext cx="648072"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 name="textruta 3"/>
          <p:cNvSpPr txBox="1"/>
          <p:nvPr/>
        </p:nvSpPr>
        <p:spPr>
          <a:xfrm>
            <a:off x="539552" y="1176120"/>
            <a:ext cx="4498347" cy="461665"/>
          </a:xfrm>
          <a:prstGeom prst="rect">
            <a:avLst/>
          </a:prstGeom>
          <a:noFill/>
        </p:spPr>
        <p:txBody>
          <a:bodyPr wrap="none" rtlCol="0">
            <a:spAutoFit/>
          </a:bodyPr>
          <a:lstStyle/>
          <a:p>
            <a:r>
              <a:rPr lang="sv-SE" dirty="0"/>
              <a:t>Du måste logga in på </a:t>
            </a:r>
            <a:r>
              <a:rPr lang="sv-SE" dirty="0" err="1"/>
              <a:t>MyRotary</a:t>
            </a:r>
            <a:endParaRPr lang="sv-SE" dirty="0"/>
          </a:p>
        </p:txBody>
      </p:sp>
      <p:sp>
        <p:nvSpPr>
          <p:cNvPr id="6" name="Upp 5"/>
          <p:cNvSpPr/>
          <p:nvPr/>
        </p:nvSpPr>
        <p:spPr>
          <a:xfrm>
            <a:off x="1907704" y="4977172"/>
            <a:ext cx="288032" cy="122413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2223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LÄNKAR</a:t>
            </a:r>
          </a:p>
        </p:txBody>
      </p:sp>
      <p:sp>
        <p:nvSpPr>
          <p:cNvPr id="3" name="Platshållare för innehåll 2"/>
          <p:cNvSpPr>
            <a:spLocks noGrp="1"/>
          </p:cNvSpPr>
          <p:nvPr>
            <p:ph idx="1"/>
          </p:nvPr>
        </p:nvSpPr>
        <p:spPr/>
        <p:txBody>
          <a:bodyPr/>
          <a:lstStyle/>
          <a:p>
            <a:pPr>
              <a:tabLst>
                <a:tab pos="4572000" algn="l"/>
              </a:tabLst>
            </a:pPr>
            <a:r>
              <a:rPr lang="sv-SE" sz="2000" dirty="0"/>
              <a:t>Global Polio </a:t>
            </a:r>
            <a:r>
              <a:rPr lang="sv-SE" sz="2000" dirty="0" err="1"/>
              <a:t>Eradication</a:t>
            </a:r>
            <a:r>
              <a:rPr lang="sv-SE" sz="2000" dirty="0"/>
              <a:t> </a:t>
            </a:r>
            <a:r>
              <a:rPr lang="sv-SE" sz="2000" dirty="0" err="1"/>
              <a:t>Initiative</a:t>
            </a:r>
            <a:r>
              <a:rPr lang="sv-SE" sz="2000" dirty="0"/>
              <a:t>	</a:t>
            </a:r>
            <a:r>
              <a:rPr lang="sv-SE" sz="1400" dirty="0">
                <a:hlinkClick r:id="rId2"/>
              </a:rPr>
              <a:t>http://polioeradication.org/who-we-are/</a:t>
            </a:r>
            <a:r>
              <a:rPr lang="sv-SE" sz="1400" dirty="0"/>
              <a:t> </a:t>
            </a:r>
          </a:p>
          <a:p>
            <a:pPr>
              <a:tabLst>
                <a:tab pos="4572000" algn="l"/>
              </a:tabLst>
            </a:pPr>
            <a:r>
              <a:rPr lang="sv-SE" sz="2000" dirty="0" err="1"/>
              <a:t>EndPolioNow</a:t>
            </a:r>
            <a:r>
              <a:rPr lang="sv-SE" sz="1400" dirty="0"/>
              <a:t>	</a:t>
            </a:r>
            <a:r>
              <a:rPr lang="sv-SE" sz="1400" dirty="0">
                <a:hlinkClick r:id="rId3"/>
              </a:rPr>
              <a:t>https://www.endpolio.org/</a:t>
            </a:r>
            <a:r>
              <a:rPr lang="sv-SE" sz="1400" dirty="0"/>
              <a:t> </a:t>
            </a:r>
          </a:p>
          <a:p>
            <a:pPr marL="0" indent="0">
              <a:buNone/>
              <a:tabLst>
                <a:tab pos="4572000" algn="l"/>
              </a:tabLst>
            </a:pPr>
            <a:endParaRPr lang="sv-SE" sz="1400" dirty="0"/>
          </a:p>
        </p:txBody>
      </p:sp>
    </p:spTree>
    <p:extLst>
      <p:ext uri="{BB962C8B-B14F-4D97-AF65-F5344CB8AC3E}">
        <p14:creationId xmlns:p14="http://schemas.microsoft.com/office/powerpoint/2010/main" val="240007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POLIO?</a:t>
            </a:r>
          </a:p>
        </p:txBody>
      </p:sp>
      <p:pic>
        <p:nvPicPr>
          <p:cNvPr id="4" name="Picture 6" descr="C:\Users\Valued Customer\Documents\Dropbox\TED Polio 2011\Slide Comps\30-polio_types_02-0223.jpg"/>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rot="1278851">
            <a:off x="904118" y="1671333"/>
            <a:ext cx="2313919" cy="2312636"/>
          </a:xfrm>
          <a:prstGeom prst="rect">
            <a:avLst/>
          </a:prstGeom>
          <a:noFill/>
        </p:spPr>
      </p:pic>
      <p:pic>
        <p:nvPicPr>
          <p:cNvPr id="5" name="Picture 6" descr="C:\Users\Valued Customer\Documents\Dropbox\TED Polio 2011\Slide Comps\30-polio_types_02-0223.jpg"/>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rot="21065674">
            <a:off x="5873012" y="465967"/>
            <a:ext cx="2362322" cy="2312636"/>
          </a:xfrm>
          <a:prstGeom prst="rect">
            <a:avLst/>
          </a:prstGeom>
          <a:noFill/>
        </p:spPr>
      </p:pic>
      <p:pic>
        <p:nvPicPr>
          <p:cNvPr id="6" name="Picture 6" descr="C:\Users\Valued Customer\Documents\Dropbox\TED Polio 2011\Slide Comps\30-polio_types_02-0223.jpg"/>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rot="7563418">
            <a:off x="3514418" y="4077444"/>
            <a:ext cx="2334496" cy="2312636"/>
          </a:xfrm>
          <a:prstGeom prst="rect">
            <a:avLst/>
          </a:prstGeom>
          <a:noFill/>
        </p:spPr>
      </p:pic>
      <p:sp>
        <p:nvSpPr>
          <p:cNvPr id="9" name="textruta 8"/>
          <p:cNvSpPr txBox="1"/>
          <p:nvPr/>
        </p:nvSpPr>
        <p:spPr>
          <a:xfrm>
            <a:off x="2509078" y="1181943"/>
            <a:ext cx="1965603" cy="461665"/>
          </a:xfrm>
          <a:prstGeom prst="rect">
            <a:avLst/>
          </a:prstGeom>
          <a:noFill/>
        </p:spPr>
        <p:txBody>
          <a:bodyPr wrap="none" rtlCol="0">
            <a:spAutoFit/>
          </a:bodyPr>
          <a:lstStyle/>
          <a:p>
            <a:r>
              <a:rPr lang="sv-SE" dirty="0"/>
              <a:t>Barn under 5</a:t>
            </a:r>
          </a:p>
        </p:txBody>
      </p:sp>
      <p:sp>
        <p:nvSpPr>
          <p:cNvPr id="10" name="textruta 9"/>
          <p:cNvSpPr txBox="1"/>
          <p:nvPr/>
        </p:nvSpPr>
        <p:spPr>
          <a:xfrm>
            <a:off x="395536" y="4727989"/>
            <a:ext cx="2528256" cy="461665"/>
          </a:xfrm>
          <a:prstGeom prst="rect">
            <a:avLst/>
          </a:prstGeom>
          <a:noFill/>
        </p:spPr>
        <p:txBody>
          <a:bodyPr wrap="none" rtlCol="0">
            <a:spAutoFit/>
          </a:bodyPr>
          <a:lstStyle/>
          <a:p>
            <a:r>
              <a:rPr lang="sv-SE" dirty="0"/>
              <a:t>Förorenat vatten</a:t>
            </a:r>
          </a:p>
        </p:txBody>
      </p:sp>
      <p:sp>
        <p:nvSpPr>
          <p:cNvPr id="11" name="textruta 10"/>
          <p:cNvSpPr txBox="1"/>
          <p:nvPr/>
        </p:nvSpPr>
        <p:spPr>
          <a:xfrm rot="683780">
            <a:off x="6775039" y="4497157"/>
            <a:ext cx="2153154" cy="461665"/>
          </a:xfrm>
          <a:prstGeom prst="rect">
            <a:avLst/>
          </a:prstGeom>
          <a:noFill/>
        </p:spPr>
        <p:txBody>
          <a:bodyPr wrap="none" rtlCol="0">
            <a:spAutoFit/>
          </a:bodyPr>
          <a:lstStyle/>
          <a:p>
            <a:r>
              <a:rPr lang="sv-SE" dirty="0"/>
              <a:t>Kan inte botas</a:t>
            </a:r>
          </a:p>
        </p:txBody>
      </p:sp>
      <p:sp>
        <p:nvSpPr>
          <p:cNvPr id="12" name="textruta 11"/>
          <p:cNvSpPr txBox="1"/>
          <p:nvPr/>
        </p:nvSpPr>
        <p:spPr>
          <a:xfrm rot="20818083">
            <a:off x="3037519" y="2902662"/>
            <a:ext cx="2560316" cy="461665"/>
          </a:xfrm>
          <a:prstGeom prst="rect">
            <a:avLst/>
          </a:prstGeom>
          <a:noFill/>
        </p:spPr>
        <p:txBody>
          <a:bodyPr wrap="none" rtlCol="0">
            <a:spAutoFit/>
          </a:bodyPr>
          <a:lstStyle/>
          <a:p>
            <a:r>
              <a:rPr lang="sv-SE" dirty="0"/>
              <a:t>Mycket smittsamt</a:t>
            </a:r>
          </a:p>
        </p:txBody>
      </p:sp>
      <p:sp>
        <p:nvSpPr>
          <p:cNvPr id="13" name="textruta 12"/>
          <p:cNvSpPr txBox="1"/>
          <p:nvPr/>
        </p:nvSpPr>
        <p:spPr>
          <a:xfrm>
            <a:off x="5895632" y="5877272"/>
            <a:ext cx="1758815" cy="461665"/>
          </a:xfrm>
          <a:prstGeom prst="rect">
            <a:avLst/>
          </a:prstGeom>
          <a:noFill/>
        </p:spPr>
        <p:txBody>
          <a:bodyPr wrap="none" rtlCol="0">
            <a:spAutoFit/>
          </a:bodyPr>
          <a:lstStyle/>
          <a:p>
            <a:r>
              <a:rPr lang="sv-SE" dirty="0"/>
              <a:t>Kan utrotas</a:t>
            </a:r>
          </a:p>
        </p:txBody>
      </p:sp>
    </p:spTree>
    <p:extLst>
      <p:ext uri="{BB962C8B-B14F-4D97-AF65-F5344CB8AC3E}">
        <p14:creationId xmlns:p14="http://schemas.microsoft.com/office/powerpoint/2010/main" val="111298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GLOBAL POLIO ERADICATION INITIATIVE 1988</a:t>
            </a:r>
          </a:p>
        </p:txBody>
      </p:sp>
      <p:sp>
        <p:nvSpPr>
          <p:cNvPr id="2" name="textruta 1"/>
          <p:cNvSpPr txBox="1"/>
          <p:nvPr/>
        </p:nvSpPr>
        <p:spPr>
          <a:xfrm>
            <a:off x="5220072" y="4715852"/>
            <a:ext cx="720080" cy="369332"/>
          </a:xfrm>
          <a:prstGeom prst="rect">
            <a:avLst/>
          </a:prstGeom>
          <a:solidFill>
            <a:schemeClr val="accent2">
              <a:lumMod val="20000"/>
              <a:lumOff val="80000"/>
            </a:schemeClr>
          </a:solidFill>
        </p:spPr>
        <p:txBody>
          <a:bodyPr wrap="square" rtlCol="0">
            <a:spAutoFit/>
          </a:bodyPr>
          <a:lstStyle/>
          <a:p>
            <a:r>
              <a:rPr lang="sv-SE" sz="1800" b="1" dirty="0">
                <a:solidFill>
                  <a:srgbClr val="005DAA"/>
                </a:solidFill>
              </a:rPr>
              <a:t>2017</a:t>
            </a:r>
          </a:p>
        </p:txBody>
      </p:sp>
      <p:sp>
        <p:nvSpPr>
          <p:cNvPr id="3" name="textruta 2"/>
          <p:cNvSpPr txBox="1"/>
          <p:nvPr/>
        </p:nvSpPr>
        <p:spPr>
          <a:xfrm>
            <a:off x="0" y="1124744"/>
            <a:ext cx="9144000" cy="523220"/>
          </a:xfrm>
          <a:prstGeom prst="rect">
            <a:avLst/>
          </a:prstGeom>
          <a:noFill/>
        </p:spPr>
        <p:txBody>
          <a:bodyPr wrap="square" rtlCol="0">
            <a:spAutoFit/>
          </a:bodyPr>
          <a:lstStyle/>
          <a:p>
            <a:pPr algn="ctr"/>
            <a:r>
              <a:rPr lang="sv-SE" sz="2800" b="1" dirty="0">
                <a:solidFill>
                  <a:schemeClr val="tx2"/>
                </a:solidFill>
              </a:rPr>
              <a:t>WHO – ROTARY – UNICEF – CDC</a:t>
            </a:r>
          </a:p>
        </p:txBody>
      </p:sp>
      <p:sp>
        <p:nvSpPr>
          <p:cNvPr id="5" name="Ellips 4"/>
          <p:cNvSpPr/>
          <p:nvPr/>
        </p:nvSpPr>
        <p:spPr>
          <a:xfrm>
            <a:off x="6948264" y="3789040"/>
            <a:ext cx="45719" cy="45719"/>
          </a:xfrm>
          <a:prstGeom prst="ellipse">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Rektangel med rundade hörn 6"/>
          <p:cNvSpPr/>
          <p:nvPr/>
        </p:nvSpPr>
        <p:spPr>
          <a:xfrm>
            <a:off x="7942112" y="4792506"/>
            <a:ext cx="98297" cy="216024"/>
          </a:xfrm>
          <a:prstGeom prst="roundRect">
            <a:avLst/>
          </a:prstGeom>
          <a:solidFill>
            <a:schemeClr val="tx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000" b="1" dirty="0">
                <a:solidFill>
                  <a:srgbClr val="005DAA"/>
                </a:solidFill>
              </a:rPr>
              <a:t>2</a:t>
            </a:r>
            <a:endParaRPr lang="sv-SE" b="1" dirty="0">
              <a:solidFill>
                <a:srgbClr val="005DAA"/>
              </a:solidFill>
            </a:endParaRPr>
          </a:p>
        </p:txBody>
      </p:sp>
      <p:sp>
        <p:nvSpPr>
          <p:cNvPr id="10" name="textruta 9"/>
          <p:cNvSpPr txBox="1"/>
          <p:nvPr/>
        </p:nvSpPr>
        <p:spPr>
          <a:xfrm>
            <a:off x="827584" y="5445224"/>
            <a:ext cx="7163676" cy="461665"/>
          </a:xfrm>
          <a:prstGeom prst="rect">
            <a:avLst/>
          </a:prstGeom>
          <a:noFill/>
        </p:spPr>
        <p:txBody>
          <a:bodyPr wrap="square" rtlCol="0">
            <a:spAutoFit/>
          </a:bodyPr>
          <a:lstStyle/>
          <a:p>
            <a:pPr algn="ctr"/>
            <a:r>
              <a:rPr lang="sv-SE" dirty="0">
                <a:solidFill>
                  <a:schemeClr val="tx2"/>
                </a:solidFill>
              </a:rPr>
              <a:t>Mer än 2,5 miljarder barn har vaccinerats</a:t>
            </a:r>
          </a:p>
        </p:txBody>
      </p:sp>
      <p:grpSp>
        <p:nvGrpSpPr>
          <p:cNvPr id="6" name="Grupp 5"/>
          <p:cNvGrpSpPr/>
          <p:nvPr/>
        </p:nvGrpSpPr>
        <p:grpSpPr>
          <a:xfrm>
            <a:off x="0" y="1758203"/>
            <a:ext cx="9144000" cy="3343225"/>
            <a:chOff x="0" y="1758203"/>
            <a:chExt cx="9144000" cy="3343225"/>
          </a:xfrm>
        </p:grpSpPr>
        <p:pic>
          <p:nvPicPr>
            <p:cNvPr id="8" name="Bildobjekt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58203"/>
              <a:ext cx="9144000" cy="3341594"/>
            </a:xfrm>
            <a:prstGeom prst="rect">
              <a:avLst/>
            </a:prstGeom>
            <a:ln>
              <a:solidFill>
                <a:schemeClr val="tx1"/>
              </a:solidFill>
            </a:ln>
          </p:spPr>
        </p:pic>
        <p:sp>
          <p:nvSpPr>
            <p:cNvPr id="11" name="Rektangel med rundade hörn 10"/>
            <p:cNvSpPr/>
            <p:nvPr/>
          </p:nvSpPr>
          <p:spPr>
            <a:xfrm>
              <a:off x="4572000" y="4792505"/>
              <a:ext cx="4248471" cy="308923"/>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800" b="1" dirty="0">
                  <a:solidFill>
                    <a:srgbClr val="005DAA"/>
                  </a:solidFill>
                </a:rPr>
                <a:t>2021 - 1 fall i Afghanistan, 1 fall i Pakistan</a:t>
              </a:r>
              <a:endParaRPr lang="sv-SE" sz="2000" b="1" dirty="0">
                <a:solidFill>
                  <a:srgbClr val="005DAA"/>
                </a:solidFill>
              </a:endParaRPr>
            </a:p>
          </p:txBody>
        </p:sp>
      </p:grpSp>
    </p:spTree>
    <p:extLst>
      <p:ext uri="{BB962C8B-B14F-4D97-AF65-F5344CB8AC3E}">
        <p14:creationId xmlns:p14="http://schemas.microsoft.com/office/powerpoint/2010/main" val="3669651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med rundade hörn 1"/>
          <p:cNvSpPr/>
          <p:nvPr/>
        </p:nvSpPr>
        <p:spPr>
          <a:xfrm>
            <a:off x="148610" y="1108770"/>
            <a:ext cx="8122564" cy="5128542"/>
          </a:xfrm>
          <a:prstGeom prst="round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p:txBody>
          <a:bodyPr/>
          <a:lstStyle/>
          <a:p>
            <a:pPr marL="0" indent="0">
              <a:buNone/>
              <a:tabLst>
                <a:tab pos="2422525" algn="ctr"/>
                <a:tab pos="4389438" algn="ctr"/>
                <a:tab pos="6365875" algn="ctr"/>
              </a:tabLst>
            </a:pPr>
            <a:r>
              <a:rPr lang="en-US" b="1" dirty="0"/>
              <a:t>	</a:t>
            </a:r>
            <a:r>
              <a:rPr lang="en-US" sz="2400" b="1" dirty="0">
                <a:solidFill>
                  <a:schemeClr val="bg1"/>
                </a:solidFill>
              </a:rPr>
              <a:t>Afghanistan	Pakistan	Nigeria</a:t>
            </a:r>
            <a:endParaRPr lang="en-US" dirty="0">
              <a:solidFill>
                <a:schemeClr val="bg1"/>
              </a:solidFill>
            </a:endParaRPr>
          </a:p>
          <a:p>
            <a:pPr marL="0" indent="0">
              <a:buNone/>
              <a:tabLst>
                <a:tab pos="2692400" algn="r"/>
                <a:tab pos="4481513" algn="r"/>
                <a:tab pos="6280150" algn="r"/>
              </a:tabLst>
            </a:pPr>
            <a:r>
              <a:rPr lang="en-US" sz="3200" dirty="0">
                <a:solidFill>
                  <a:schemeClr val="bg1"/>
                </a:solidFill>
              </a:rPr>
              <a:t>2015	20	54	0</a:t>
            </a:r>
          </a:p>
          <a:p>
            <a:pPr marL="0" indent="0">
              <a:buNone/>
              <a:tabLst>
                <a:tab pos="2692400" algn="r"/>
                <a:tab pos="4481513" algn="r"/>
                <a:tab pos="6280150" algn="r"/>
              </a:tabLst>
            </a:pPr>
            <a:r>
              <a:rPr lang="en-US" sz="3200" dirty="0">
                <a:solidFill>
                  <a:schemeClr val="bg1"/>
                </a:solidFill>
              </a:rPr>
              <a:t>2016	  12	  19	     4</a:t>
            </a:r>
          </a:p>
          <a:p>
            <a:pPr marL="0" indent="0">
              <a:buNone/>
              <a:tabLst>
                <a:tab pos="2692400" algn="r"/>
                <a:tab pos="4481513" algn="r"/>
                <a:tab pos="6280150" algn="r"/>
              </a:tabLst>
            </a:pPr>
            <a:r>
              <a:rPr lang="en-US" sz="3200" dirty="0">
                <a:solidFill>
                  <a:schemeClr val="bg1"/>
                </a:solidFill>
              </a:rPr>
              <a:t>2017</a:t>
            </a:r>
            <a:r>
              <a:rPr lang="en-US" sz="1800" dirty="0">
                <a:solidFill>
                  <a:schemeClr val="bg1"/>
                </a:solidFill>
              </a:rPr>
              <a:t>	</a:t>
            </a:r>
            <a:r>
              <a:rPr lang="en-US" sz="3200" dirty="0">
                <a:solidFill>
                  <a:schemeClr val="bg1"/>
                </a:solidFill>
              </a:rPr>
              <a:t>14	8	0</a:t>
            </a:r>
          </a:p>
          <a:p>
            <a:pPr marL="514350" indent="-514350">
              <a:buAutoNum type="arabicPlain" startAt="2019"/>
              <a:tabLst>
                <a:tab pos="2692400" algn="r"/>
                <a:tab pos="4481513" algn="r"/>
                <a:tab pos="6280150" algn="r"/>
              </a:tabLst>
            </a:pPr>
            <a:r>
              <a:rPr lang="en-US" sz="3200" dirty="0">
                <a:solidFill>
                  <a:schemeClr val="bg1"/>
                </a:solidFill>
              </a:rPr>
              <a:t>	144	0	0</a:t>
            </a:r>
          </a:p>
          <a:p>
            <a:pPr marL="514350" indent="-514350">
              <a:buAutoNum type="arabicPlain" startAt="2019"/>
              <a:tabLst>
                <a:tab pos="2692400" algn="r"/>
                <a:tab pos="4481513" algn="r"/>
                <a:tab pos="6280150" algn="r"/>
              </a:tabLst>
            </a:pPr>
            <a:r>
              <a:rPr lang="en-US" sz="3200" dirty="0">
                <a:solidFill>
                  <a:schemeClr val="bg1"/>
                </a:solidFill>
              </a:rPr>
              <a:t> 	56	84	0</a:t>
            </a:r>
          </a:p>
          <a:p>
            <a:pPr marL="514350" indent="-514350">
              <a:buAutoNum type="arabicPlain" startAt="2019"/>
              <a:tabLst>
                <a:tab pos="2692400" algn="r"/>
                <a:tab pos="4481513" algn="r"/>
                <a:tab pos="6280150" algn="r"/>
              </a:tabLst>
            </a:pPr>
            <a:r>
              <a:rPr lang="en-US" sz="3200" dirty="0">
                <a:solidFill>
                  <a:schemeClr val="bg1"/>
                </a:solidFill>
              </a:rPr>
              <a:t>                 1	1	0</a:t>
            </a:r>
            <a:br>
              <a:rPr lang="en-US" sz="3200" dirty="0">
                <a:solidFill>
                  <a:schemeClr val="bg1"/>
                </a:solidFill>
              </a:rPr>
            </a:br>
            <a:endParaRPr lang="en-US" sz="2000" dirty="0">
              <a:solidFill>
                <a:schemeClr val="bg1"/>
              </a:solidFill>
            </a:endParaRPr>
          </a:p>
        </p:txBody>
      </p:sp>
      <p:sp>
        <p:nvSpPr>
          <p:cNvPr id="4" name="Rubrik 3"/>
          <p:cNvSpPr>
            <a:spLocks noGrp="1"/>
          </p:cNvSpPr>
          <p:nvPr>
            <p:ph type="title"/>
          </p:nvPr>
        </p:nvSpPr>
        <p:spPr/>
        <p:txBody>
          <a:bodyPr/>
          <a:lstStyle/>
          <a:p>
            <a:r>
              <a:rPr lang="sv-SE" dirty="0"/>
              <a:t>POLIOFALL I VÄRLDEN </a:t>
            </a:r>
            <a:endParaRPr lang="sv-SE" sz="1800" dirty="0"/>
          </a:p>
        </p:txBody>
      </p:sp>
      <p:sp>
        <p:nvSpPr>
          <p:cNvPr id="5" name="textruta 4"/>
          <p:cNvSpPr txBox="1"/>
          <p:nvPr/>
        </p:nvSpPr>
        <p:spPr>
          <a:xfrm>
            <a:off x="6433994" y="116632"/>
            <a:ext cx="2721964" cy="307777"/>
          </a:xfrm>
          <a:prstGeom prst="rect">
            <a:avLst/>
          </a:prstGeom>
          <a:noFill/>
        </p:spPr>
        <p:txBody>
          <a:bodyPr wrap="none" rtlCol="0">
            <a:spAutoFit/>
          </a:bodyPr>
          <a:lstStyle/>
          <a:p>
            <a:r>
              <a:rPr lang="sv-SE" sz="1400" dirty="0">
                <a:solidFill>
                  <a:schemeClr val="bg1"/>
                </a:solidFill>
                <a:hlinkClick r:id="rId3"/>
              </a:rPr>
              <a:t>http://www.polioeradication.org</a:t>
            </a:r>
            <a:r>
              <a:rPr lang="sv-SE" sz="1400" dirty="0">
                <a:hlinkClick r:id="rId3"/>
              </a:rPr>
              <a:t>/</a:t>
            </a:r>
            <a:r>
              <a:rPr lang="sv-SE" sz="1400" dirty="0"/>
              <a:t> </a:t>
            </a:r>
          </a:p>
        </p:txBody>
      </p:sp>
    </p:spTree>
    <p:extLst>
      <p:ext uri="{BB962C8B-B14F-4D97-AF65-F5344CB8AC3E}">
        <p14:creationId xmlns:p14="http://schemas.microsoft.com/office/powerpoint/2010/main" val="169219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INSAMLINGSMÅL – 50 MILJONER USD/ÅR I TRE ÅR</a:t>
            </a:r>
          </a:p>
        </p:txBody>
      </p:sp>
      <p:sp>
        <p:nvSpPr>
          <p:cNvPr id="3" name="Platshållare för innehåll 2"/>
          <p:cNvSpPr>
            <a:spLocks noGrp="1"/>
          </p:cNvSpPr>
          <p:nvPr>
            <p:ph idx="1"/>
          </p:nvPr>
        </p:nvSpPr>
        <p:spPr>
          <a:xfrm>
            <a:off x="457200" y="1219201"/>
            <a:ext cx="8229600" cy="4082008"/>
          </a:xfrm>
        </p:spPr>
        <p:txBody>
          <a:bodyPr/>
          <a:lstStyle/>
          <a:p>
            <a:r>
              <a:rPr lang="sv-SE" dirty="0"/>
              <a:t>Varje klubb bidrar med 1.500 USD/år</a:t>
            </a:r>
          </a:p>
          <a:p>
            <a:r>
              <a:rPr lang="sv-SE" dirty="0"/>
              <a:t>Allt matchas av Bill &amp; Melinda Gates</a:t>
            </a:r>
          </a:p>
          <a:p>
            <a:endParaRPr lang="sv-SE" dirty="0"/>
          </a:p>
          <a:p>
            <a:pPr marL="0" indent="0">
              <a:buNone/>
            </a:pPr>
            <a:r>
              <a:rPr lang="sv-SE" dirty="0"/>
              <a:t>Dessa länder ger mest till polio</a:t>
            </a:r>
          </a:p>
          <a:p>
            <a:pPr marL="0" indent="0">
              <a:buNone/>
              <a:tabLst>
                <a:tab pos="1971675" algn="l"/>
                <a:tab pos="2868613" algn="l"/>
              </a:tabLst>
            </a:pPr>
            <a:r>
              <a:rPr lang="sv-SE" b="1" dirty="0"/>
              <a:t>USA              60   MUSD                     </a:t>
            </a:r>
          </a:p>
          <a:p>
            <a:pPr marL="0" indent="0">
              <a:buNone/>
              <a:tabLst>
                <a:tab pos="1971675" algn="l"/>
                <a:tab pos="2868613" algn="l"/>
              </a:tabLst>
            </a:pPr>
            <a:r>
              <a:rPr lang="sv-SE" b="1" dirty="0"/>
              <a:t>Japan	43 	MUSD</a:t>
            </a:r>
            <a:br>
              <a:rPr lang="sv-SE" b="1" dirty="0"/>
            </a:br>
            <a:r>
              <a:rPr lang="sv-SE" b="1" dirty="0"/>
              <a:t>UK               	39	MUSD                     </a:t>
            </a:r>
          </a:p>
          <a:p>
            <a:pPr marL="0" indent="0">
              <a:buNone/>
              <a:tabLst>
                <a:tab pos="1971675" algn="l"/>
                <a:tab pos="2868613" algn="l"/>
              </a:tabLst>
            </a:pPr>
            <a:r>
              <a:rPr lang="sv-SE" b="1" dirty="0"/>
              <a:t>Norge        	25 	MUSD</a:t>
            </a:r>
            <a:endParaRPr lang="sv-SE" dirty="0"/>
          </a:p>
          <a:p>
            <a:endParaRPr lang="sv-SE" dirty="0"/>
          </a:p>
          <a:p>
            <a:endParaRPr lang="sv-SE" dirty="0"/>
          </a:p>
        </p:txBody>
      </p:sp>
      <p:pic>
        <p:nvPicPr>
          <p:cNvPr id="4" name="Bildobjekt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3965" y="2492896"/>
            <a:ext cx="2059550" cy="2624831"/>
          </a:xfrm>
          <a:prstGeom prst="rect">
            <a:avLst/>
          </a:prstGeom>
        </p:spPr>
      </p:pic>
      <p:sp>
        <p:nvSpPr>
          <p:cNvPr id="5" name="textruta 4"/>
          <p:cNvSpPr txBox="1"/>
          <p:nvPr/>
        </p:nvSpPr>
        <p:spPr>
          <a:xfrm>
            <a:off x="5220072" y="5733256"/>
            <a:ext cx="3291286" cy="461665"/>
          </a:xfrm>
          <a:prstGeom prst="rect">
            <a:avLst/>
          </a:prstGeom>
          <a:noFill/>
        </p:spPr>
        <p:txBody>
          <a:bodyPr wrap="none" rtlCol="0">
            <a:spAutoFit/>
          </a:bodyPr>
          <a:lstStyle/>
          <a:p>
            <a:r>
              <a:rPr lang="sv-SE" dirty="0"/>
              <a:t>MUSD = miljoner US $</a:t>
            </a:r>
          </a:p>
        </p:txBody>
      </p:sp>
    </p:spTree>
    <p:extLst>
      <p:ext uri="{BB962C8B-B14F-4D97-AF65-F5344CB8AC3E}">
        <p14:creationId xmlns:p14="http://schemas.microsoft.com/office/powerpoint/2010/main" val="118993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97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HISTORIEN OM ROTARY&amp; POLIO  </a:t>
            </a:r>
          </a:p>
        </p:txBody>
      </p:sp>
      <p:sp>
        <p:nvSpPr>
          <p:cNvPr id="3" name="Platshållare för innehåll 2"/>
          <p:cNvSpPr>
            <a:spLocks noGrp="1"/>
          </p:cNvSpPr>
          <p:nvPr>
            <p:ph idx="1"/>
          </p:nvPr>
        </p:nvSpPr>
        <p:spPr>
          <a:xfrm>
            <a:off x="467544" y="1596610"/>
            <a:ext cx="8229600" cy="4525963"/>
          </a:xfrm>
        </p:spPr>
        <p:txBody>
          <a:bodyPr/>
          <a:lstStyle/>
          <a:p>
            <a:pPr>
              <a:tabLst>
                <a:tab pos="1611313" algn="l"/>
              </a:tabLst>
            </a:pPr>
            <a:r>
              <a:rPr lang="sv-SE" b="1" dirty="0">
                <a:latin typeface="Georgia" panose="02040502050405020303" pitchFamily="18" charset="0"/>
                <a:cs typeface="Arial" panose="020B0604020202020204" pitchFamily="34" charset="0"/>
              </a:rPr>
              <a:t>1979</a:t>
            </a:r>
            <a:r>
              <a:rPr lang="sv-SE" dirty="0">
                <a:latin typeface="Georgia" panose="02040502050405020303" pitchFamily="18" charset="0"/>
                <a:cs typeface="Arial" panose="020B0604020202020204" pitchFamily="34" charset="0"/>
              </a:rPr>
              <a:t> - </a:t>
            </a:r>
            <a:r>
              <a:rPr lang="en-US" dirty="0">
                <a:latin typeface="Georgia" panose="02040502050405020303" pitchFamily="18" charset="0"/>
                <a:cs typeface="Arial" panose="020B0604020202020204" pitchFamily="34" charset="0"/>
              </a:rPr>
              <a:t>6 </a:t>
            </a:r>
            <a:r>
              <a:rPr lang="en-US" dirty="0" err="1">
                <a:latin typeface="Georgia" panose="02040502050405020303" pitchFamily="18" charset="0"/>
                <a:cs typeface="Arial" panose="020B0604020202020204" pitchFamily="34" charset="0"/>
              </a:rPr>
              <a:t>miljoner</a:t>
            </a:r>
            <a:r>
              <a:rPr lang="en-US" dirty="0">
                <a:latin typeface="Georgia" panose="02040502050405020303" pitchFamily="18" charset="0"/>
                <a:cs typeface="Arial" panose="020B0604020202020204" pitchFamily="34" charset="0"/>
              </a:rPr>
              <a:t> barn </a:t>
            </a:r>
            <a:br>
              <a:rPr lang="en-US" dirty="0">
                <a:latin typeface="Georgia" panose="02040502050405020303" pitchFamily="18" charset="0"/>
                <a:cs typeface="Arial" panose="020B0604020202020204" pitchFamily="34" charset="0"/>
              </a:rPr>
            </a:br>
            <a:r>
              <a:rPr lang="en-US" dirty="0" err="1">
                <a:latin typeface="Georgia" panose="02040502050405020303" pitchFamily="18" charset="0"/>
                <a:cs typeface="Arial" panose="020B0604020202020204" pitchFamily="34" charset="0"/>
              </a:rPr>
              <a:t>vaccineras</a:t>
            </a:r>
            <a:r>
              <a:rPr lang="en-US" dirty="0">
                <a:latin typeface="Georgia" panose="02040502050405020303" pitchFamily="18" charset="0"/>
                <a:cs typeface="Arial" panose="020B0604020202020204" pitchFamily="34" charset="0"/>
              </a:rPr>
              <a:t> </a:t>
            </a:r>
            <a:r>
              <a:rPr lang="en-US" dirty="0" err="1">
                <a:latin typeface="Georgia" panose="02040502050405020303" pitchFamily="18" charset="0"/>
                <a:cs typeface="Arial" panose="020B0604020202020204" pitchFamily="34" charset="0"/>
              </a:rPr>
              <a:t>i</a:t>
            </a:r>
            <a:r>
              <a:rPr lang="en-US" dirty="0">
                <a:latin typeface="Georgia" panose="02040502050405020303" pitchFamily="18" charset="0"/>
                <a:cs typeface="Arial" panose="020B0604020202020204" pitchFamily="34" charset="0"/>
              </a:rPr>
              <a:t> </a:t>
            </a:r>
            <a:r>
              <a:rPr lang="en-US" dirty="0" err="1">
                <a:latin typeface="Georgia" panose="02040502050405020303" pitchFamily="18" charset="0"/>
                <a:cs typeface="Arial" panose="020B0604020202020204" pitchFamily="34" charset="0"/>
              </a:rPr>
              <a:t>Filippinerna</a:t>
            </a:r>
            <a:endParaRPr lang="en-US" dirty="0">
              <a:latin typeface="Georgia" panose="02040502050405020303" pitchFamily="18" charset="0"/>
              <a:cs typeface="Arial" panose="020B0604020202020204" pitchFamily="34" charset="0"/>
            </a:endParaRPr>
          </a:p>
          <a:p>
            <a:pPr>
              <a:tabLst>
                <a:tab pos="1611313" algn="l"/>
              </a:tabLst>
            </a:pPr>
            <a:r>
              <a:rPr lang="en-US" b="1" dirty="0">
                <a:latin typeface="Georgia" panose="02040502050405020303" pitchFamily="18" charset="0"/>
                <a:cs typeface="Arial" panose="020B0604020202020204" pitchFamily="34" charset="0"/>
              </a:rPr>
              <a:t>1985</a:t>
            </a:r>
            <a:r>
              <a:rPr lang="en-US" dirty="0">
                <a:latin typeface="Georgia" panose="02040502050405020303" pitchFamily="18" charset="0"/>
                <a:cs typeface="Arial" panose="020B0604020202020204" pitchFamily="34" charset="0"/>
              </a:rPr>
              <a:t>  - </a:t>
            </a:r>
            <a:r>
              <a:rPr lang="en-US" dirty="0" err="1">
                <a:latin typeface="Georgia" panose="02040502050405020303" pitchFamily="18" charset="0"/>
                <a:cs typeface="Arial" panose="020B0604020202020204" pitchFamily="34" charset="0"/>
              </a:rPr>
              <a:t>PolioPlus</a:t>
            </a:r>
            <a:r>
              <a:rPr lang="en-US" dirty="0">
                <a:latin typeface="Georgia" panose="02040502050405020303" pitchFamily="18" charset="0"/>
                <a:cs typeface="Arial" panose="020B0604020202020204" pitchFamily="34" charset="0"/>
              </a:rPr>
              <a:t> </a:t>
            </a:r>
            <a:r>
              <a:rPr lang="en-US" dirty="0" err="1">
                <a:latin typeface="Georgia" panose="02040502050405020303" pitchFamily="18" charset="0"/>
                <a:cs typeface="Arial" panose="020B0604020202020204" pitchFamily="34" charset="0"/>
              </a:rPr>
              <a:t>lanseras</a:t>
            </a:r>
            <a:br>
              <a:rPr lang="en-US" dirty="0">
                <a:latin typeface="Georgia" panose="02040502050405020303" pitchFamily="18" charset="0"/>
                <a:cs typeface="Arial" panose="020B0604020202020204" pitchFamily="34" charset="0"/>
              </a:rPr>
            </a:br>
            <a:r>
              <a:rPr lang="sv-SE" b="1" dirty="0">
                <a:latin typeface="Georgia" panose="02040502050405020303" pitchFamily="18" charset="0"/>
              </a:rPr>
              <a:t>1988 </a:t>
            </a:r>
            <a:r>
              <a:rPr lang="sv-SE" dirty="0">
                <a:latin typeface="Georgia" panose="02040502050405020303" pitchFamily="18" charset="0"/>
              </a:rPr>
              <a:t>− </a:t>
            </a:r>
            <a:r>
              <a:rPr lang="en-US" dirty="0">
                <a:latin typeface="Georgia" panose="02040502050405020303" pitchFamily="18" charset="0"/>
              </a:rPr>
              <a:t>Global Polio Eradication Initiative.</a:t>
            </a:r>
          </a:p>
          <a:p>
            <a:pPr>
              <a:tabLst>
                <a:tab pos="1611313" algn="l"/>
              </a:tabLst>
            </a:pPr>
            <a:r>
              <a:rPr lang="en-US" b="1" dirty="0">
                <a:latin typeface="Georgia" panose="02040502050405020303" pitchFamily="18" charset="0"/>
              </a:rPr>
              <a:t>1994</a:t>
            </a:r>
            <a:r>
              <a:rPr lang="en-US" dirty="0">
                <a:latin typeface="Georgia" panose="02040502050405020303" pitchFamily="18" charset="0"/>
              </a:rPr>
              <a:t> </a:t>
            </a:r>
            <a:r>
              <a:rPr lang="sv-SE" dirty="0">
                <a:latin typeface="Georgia" panose="02040502050405020303" pitchFamily="18" charset="0"/>
              </a:rPr>
              <a:t>− </a:t>
            </a:r>
            <a:r>
              <a:rPr lang="en-US" dirty="0">
                <a:latin typeface="Georgia" panose="02040502050405020303" pitchFamily="18" charset="0"/>
              </a:rPr>
              <a:t>polio </a:t>
            </a:r>
            <a:r>
              <a:rPr lang="en-US" dirty="0" err="1">
                <a:latin typeface="Georgia" panose="02040502050405020303" pitchFamily="18" charset="0"/>
              </a:rPr>
              <a:t>utrotad</a:t>
            </a:r>
            <a:r>
              <a:rPr lang="en-US" dirty="0">
                <a:latin typeface="Georgia" panose="02040502050405020303" pitchFamily="18" charset="0"/>
              </a:rPr>
              <a:t> </a:t>
            </a:r>
            <a:r>
              <a:rPr lang="en-US" dirty="0" err="1">
                <a:latin typeface="Georgia" panose="02040502050405020303" pitchFamily="18" charset="0"/>
              </a:rPr>
              <a:t>i</a:t>
            </a:r>
            <a:r>
              <a:rPr lang="en-US" dirty="0">
                <a:latin typeface="Georgia" panose="02040502050405020303" pitchFamily="18" charset="0"/>
              </a:rPr>
              <a:t> Nord- </a:t>
            </a:r>
            <a:r>
              <a:rPr lang="en-US" dirty="0" err="1">
                <a:latin typeface="Georgia" panose="02040502050405020303" pitchFamily="18" charset="0"/>
              </a:rPr>
              <a:t>och</a:t>
            </a:r>
            <a:r>
              <a:rPr lang="en-US" dirty="0">
                <a:latin typeface="Georgia" panose="02040502050405020303" pitchFamily="18" charset="0"/>
              </a:rPr>
              <a:t> </a:t>
            </a:r>
            <a:r>
              <a:rPr lang="en-US" dirty="0" err="1">
                <a:latin typeface="Georgia" panose="02040502050405020303" pitchFamily="18" charset="0"/>
              </a:rPr>
              <a:t>Sydamerika</a:t>
            </a:r>
            <a:r>
              <a:rPr lang="en-US" dirty="0">
                <a:latin typeface="Georgia" panose="02040502050405020303" pitchFamily="18" charset="0"/>
              </a:rPr>
              <a:t>.</a:t>
            </a:r>
          </a:p>
          <a:p>
            <a:pPr>
              <a:tabLst>
                <a:tab pos="1611313" algn="l"/>
              </a:tabLst>
            </a:pPr>
            <a:r>
              <a:rPr lang="en-US" dirty="0">
                <a:latin typeface="Georgia" panose="02040502050405020303" pitchFamily="18" charset="0"/>
              </a:rPr>
              <a:t> </a:t>
            </a:r>
            <a:r>
              <a:rPr lang="en-US" b="1" dirty="0">
                <a:latin typeface="Georgia" panose="02040502050405020303" pitchFamily="18" charset="0"/>
              </a:rPr>
              <a:t>2000</a:t>
            </a:r>
            <a:r>
              <a:rPr lang="en-US" dirty="0">
                <a:latin typeface="Georgia" panose="02040502050405020303" pitchFamily="18" charset="0"/>
              </a:rPr>
              <a:t> </a:t>
            </a:r>
            <a:r>
              <a:rPr lang="sv-SE" dirty="0">
                <a:latin typeface="Georgia" panose="02040502050405020303" pitchFamily="18" charset="0"/>
              </a:rPr>
              <a:t>− </a:t>
            </a:r>
            <a:r>
              <a:rPr lang="en-US" dirty="0">
                <a:latin typeface="Georgia" panose="02040502050405020303" pitchFamily="18" charset="0"/>
              </a:rPr>
              <a:t>Western Pacific </a:t>
            </a:r>
            <a:r>
              <a:rPr lang="en-US" dirty="0" err="1">
                <a:latin typeface="Georgia" panose="02040502050405020303" pitchFamily="18" charset="0"/>
              </a:rPr>
              <a:t>poliofritt</a:t>
            </a:r>
            <a:endParaRPr lang="en-US" dirty="0">
              <a:latin typeface="Georgia" panose="02040502050405020303" pitchFamily="18" charset="0"/>
            </a:endParaRPr>
          </a:p>
          <a:p>
            <a:pPr>
              <a:tabLst>
                <a:tab pos="1611313" algn="l"/>
              </a:tabLst>
            </a:pPr>
            <a:r>
              <a:rPr lang="en-US" b="1" dirty="0">
                <a:latin typeface="Georgia" panose="02040502050405020303" pitchFamily="18" charset="0"/>
              </a:rPr>
              <a:t>2004</a:t>
            </a:r>
            <a:r>
              <a:rPr lang="en-US" dirty="0">
                <a:latin typeface="Georgia" panose="02040502050405020303" pitchFamily="18" charset="0"/>
              </a:rPr>
              <a:t> </a:t>
            </a:r>
            <a:r>
              <a:rPr lang="sv-SE" dirty="0">
                <a:latin typeface="Georgia" panose="02040502050405020303" pitchFamily="18" charset="0"/>
              </a:rPr>
              <a:t>− Sex länder återstår</a:t>
            </a:r>
          </a:p>
          <a:p>
            <a:pPr>
              <a:tabLst>
                <a:tab pos="1611313" algn="l"/>
              </a:tabLst>
            </a:pPr>
            <a:r>
              <a:rPr lang="sv-SE" b="1" dirty="0">
                <a:latin typeface="Georgia" panose="02040502050405020303" pitchFamily="18" charset="0"/>
              </a:rPr>
              <a:t>2009</a:t>
            </a:r>
            <a:r>
              <a:rPr lang="sv-SE" dirty="0">
                <a:latin typeface="Georgia" panose="02040502050405020303" pitchFamily="18" charset="0"/>
              </a:rPr>
              <a:t> − </a:t>
            </a:r>
            <a:r>
              <a:rPr lang="en-US" dirty="0">
                <a:latin typeface="Georgia" panose="02040502050405020303" pitchFamily="18" charset="0"/>
              </a:rPr>
              <a:t> Bill &amp; Melinda Gates Foundation</a:t>
            </a:r>
          </a:p>
          <a:p>
            <a:pPr>
              <a:tabLst>
                <a:tab pos="1611313" algn="l"/>
              </a:tabLst>
            </a:pPr>
            <a:endParaRPr lang="sv-SE" dirty="0">
              <a:latin typeface="Georgia" panose="02040502050405020303" pitchFamily="18" charset="0"/>
              <a:cs typeface="Arial" panose="020B0604020202020204" pitchFamily="34" charset="0"/>
            </a:endParaRPr>
          </a:p>
        </p:txBody>
      </p:sp>
      <p:pic>
        <p:nvPicPr>
          <p:cNvPr id="4"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rot="212700">
            <a:off x="5315106" y="227364"/>
            <a:ext cx="3666413" cy="273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ROTARY&amp; POLIO  -  HISTORIEN</a:t>
            </a:r>
          </a:p>
        </p:txBody>
      </p:sp>
      <p:sp>
        <p:nvSpPr>
          <p:cNvPr id="3" name="Platshållare för innehåll 2"/>
          <p:cNvSpPr>
            <a:spLocks noGrp="1"/>
          </p:cNvSpPr>
          <p:nvPr>
            <p:ph idx="1"/>
          </p:nvPr>
        </p:nvSpPr>
        <p:spPr>
          <a:xfrm>
            <a:off x="457200" y="1219201"/>
            <a:ext cx="8229600" cy="2713856"/>
          </a:xfrm>
        </p:spPr>
        <p:txBody>
          <a:bodyPr/>
          <a:lstStyle/>
          <a:p>
            <a:pPr>
              <a:tabLst>
                <a:tab pos="1524000" algn="l"/>
              </a:tabLst>
            </a:pPr>
            <a:r>
              <a:rPr lang="en-US" b="1" dirty="0"/>
              <a:t>2011</a:t>
            </a:r>
            <a:r>
              <a:rPr lang="en-US" dirty="0"/>
              <a:t> </a:t>
            </a:r>
            <a:r>
              <a:rPr lang="sv-SE" dirty="0"/>
              <a:t>−</a:t>
            </a:r>
            <a:r>
              <a:rPr lang="en-US" dirty="0"/>
              <a:t> </a:t>
            </a:r>
            <a:r>
              <a:rPr lang="en-US" dirty="0" err="1"/>
              <a:t>Rotarys</a:t>
            </a:r>
            <a:r>
              <a:rPr lang="en-US" dirty="0"/>
              <a:t> </a:t>
            </a:r>
            <a:r>
              <a:rPr lang="en-US" dirty="0" err="1"/>
              <a:t>finansiering</a:t>
            </a:r>
            <a:r>
              <a:rPr lang="en-US" dirty="0"/>
              <a:t> </a:t>
            </a:r>
            <a:r>
              <a:rPr lang="en-US" dirty="0" err="1"/>
              <a:t>av</a:t>
            </a:r>
            <a:r>
              <a:rPr lang="en-US" dirty="0"/>
              <a:t> </a:t>
            </a:r>
            <a:r>
              <a:rPr lang="en-US" dirty="0" err="1"/>
              <a:t>polioutrotningen</a:t>
            </a:r>
            <a:r>
              <a:rPr lang="en-US" dirty="0"/>
              <a:t> 	</a:t>
            </a:r>
            <a:r>
              <a:rPr lang="en-US" dirty="0" err="1"/>
              <a:t>överstiger</a:t>
            </a:r>
            <a:r>
              <a:rPr lang="en-US" dirty="0"/>
              <a:t> 1 </a:t>
            </a:r>
            <a:r>
              <a:rPr lang="en-US" dirty="0" err="1"/>
              <a:t>miljard</a:t>
            </a:r>
            <a:r>
              <a:rPr lang="en-US" dirty="0"/>
              <a:t> dollar.</a:t>
            </a:r>
          </a:p>
          <a:p>
            <a:pPr>
              <a:tabLst>
                <a:tab pos="1524000" algn="l"/>
              </a:tabLst>
            </a:pPr>
            <a:r>
              <a:rPr lang="en-US" b="1" dirty="0"/>
              <a:t>2014</a:t>
            </a:r>
            <a:r>
              <a:rPr lang="en-US" dirty="0"/>
              <a:t> </a:t>
            </a:r>
            <a:r>
              <a:rPr lang="sv-SE" dirty="0"/>
              <a:t>−</a:t>
            </a:r>
            <a:r>
              <a:rPr lang="en-US" dirty="0"/>
              <a:t> </a:t>
            </a:r>
            <a:r>
              <a:rPr lang="en-US" dirty="0" err="1"/>
              <a:t>Indien</a:t>
            </a:r>
            <a:r>
              <a:rPr lang="en-US" dirty="0"/>
              <a:t> 3 </a:t>
            </a:r>
            <a:r>
              <a:rPr lang="en-US" dirty="0" err="1"/>
              <a:t>år</a:t>
            </a:r>
            <a:r>
              <a:rPr lang="en-US" dirty="0"/>
              <a:t> </a:t>
            </a:r>
            <a:r>
              <a:rPr lang="en-US" dirty="0" err="1"/>
              <a:t>utan</a:t>
            </a:r>
            <a:r>
              <a:rPr lang="en-US" dirty="0"/>
              <a:t> polio. WHO </a:t>
            </a:r>
            <a:r>
              <a:rPr lang="en-US" dirty="0" err="1"/>
              <a:t>förklarar</a:t>
            </a:r>
            <a:r>
              <a:rPr lang="en-US" dirty="0"/>
              <a:t> 	</a:t>
            </a:r>
            <a:r>
              <a:rPr lang="en-US" dirty="0" err="1"/>
              <a:t>Sydostasien</a:t>
            </a:r>
            <a:r>
              <a:rPr lang="en-US" dirty="0"/>
              <a:t> </a:t>
            </a:r>
            <a:r>
              <a:rPr lang="en-US" dirty="0" err="1"/>
              <a:t>poliofritt</a:t>
            </a:r>
            <a:r>
              <a:rPr lang="en-US" dirty="0"/>
              <a:t>.. </a:t>
            </a:r>
          </a:p>
          <a:p>
            <a:pPr>
              <a:tabLst>
                <a:tab pos="1524000" algn="l"/>
              </a:tabLst>
            </a:pPr>
            <a:r>
              <a:rPr lang="en-US" b="1" dirty="0"/>
              <a:t>20?? </a:t>
            </a:r>
            <a:r>
              <a:rPr lang="sv-SE" dirty="0"/>
              <a:t>− Hela världen är poliofri</a:t>
            </a:r>
          </a:p>
        </p:txBody>
      </p:sp>
      <p:pic>
        <p:nvPicPr>
          <p:cNvPr id="4" name="Bildobjekt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1640" y="4124422"/>
            <a:ext cx="5887043" cy="1824858"/>
          </a:xfrm>
          <a:prstGeom prst="rect">
            <a:avLst/>
          </a:prstGeom>
        </p:spPr>
      </p:pic>
    </p:spTree>
    <p:extLst>
      <p:ext uri="{BB962C8B-B14F-4D97-AF65-F5344CB8AC3E}">
        <p14:creationId xmlns:p14="http://schemas.microsoft.com/office/powerpoint/2010/main" val="415298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054100"/>
            <a:ext cx="8639175" cy="1333500"/>
          </a:xfrm>
          <a:ln>
            <a:noFill/>
          </a:ln>
        </p:spPr>
        <p:style>
          <a:lnRef idx="2">
            <a:schemeClr val="dk1"/>
          </a:lnRef>
          <a:fillRef idx="1">
            <a:schemeClr val="lt1"/>
          </a:fillRef>
          <a:effectRef idx="0">
            <a:schemeClr val="dk1"/>
          </a:effectRef>
          <a:fontRef idx="minor">
            <a:schemeClr val="dk1"/>
          </a:fontRef>
        </p:style>
        <p:txBody>
          <a:bodyPr>
            <a:noAutofit/>
          </a:bodyPr>
          <a:lstStyle/>
          <a:p>
            <a:pPr algn="ctr">
              <a:defRPr/>
            </a:pPr>
            <a:r>
              <a:rPr lang="en-US" sz="3200" dirty="0" err="1">
                <a:solidFill>
                  <a:schemeClr val="tx1"/>
                </a:solidFill>
                <a:latin typeface="Arial" pitchFamily="34" charset="0"/>
                <a:cs typeface="Arial" pitchFamily="34" charset="0"/>
              </a:rPr>
              <a:t>Vaccinationskiosker</a:t>
            </a:r>
            <a:r>
              <a:rPr lang="en-US" sz="3200" dirty="0">
                <a:solidFill>
                  <a:schemeClr val="tx1"/>
                </a:solidFill>
                <a:latin typeface="Arial" pitchFamily="34" charset="0"/>
                <a:cs typeface="Arial" pitchFamily="34" charset="0"/>
              </a:rPr>
              <a:t> vid </a:t>
            </a:r>
            <a:r>
              <a:rPr lang="en-US" sz="3200" dirty="0" err="1">
                <a:solidFill>
                  <a:schemeClr val="tx1"/>
                </a:solidFill>
                <a:latin typeface="Arial" pitchFamily="34" charset="0"/>
                <a:cs typeface="Arial" pitchFamily="34" charset="0"/>
              </a:rPr>
              <a:t>publika</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platser</a:t>
            </a:r>
            <a:r>
              <a:rPr lang="en-US" sz="3200" dirty="0">
                <a:solidFill>
                  <a:schemeClr val="tx1"/>
                </a:solidFill>
                <a:latin typeface="Arial" pitchFamily="34" charset="0"/>
                <a:cs typeface="Arial" pitchFamily="34" charset="0"/>
              </a:rPr>
              <a:t> </a:t>
            </a:r>
            <a:br>
              <a:rPr lang="en-US" sz="3200" dirty="0">
                <a:solidFill>
                  <a:schemeClr val="tx1"/>
                </a:solidFill>
                <a:latin typeface="Arial" pitchFamily="34" charset="0"/>
                <a:cs typeface="Arial" pitchFamily="34" charset="0"/>
              </a:rPr>
            </a:br>
            <a:r>
              <a:rPr lang="en-US" sz="3200" dirty="0" err="1">
                <a:solidFill>
                  <a:schemeClr val="tx1"/>
                </a:solidFill>
                <a:latin typeface="Arial" pitchFamily="34" charset="0"/>
                <a:cs typeface="Arial" pitchFamily="34" charset="0"/>
              </a:rPr>
              <a:t>för</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att</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nå</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alla</a:t>
            </a:r>
            <a:r>
              <a:rPr lang="en-US" sz="3200" dirty="0">
                <a:solidFill>
                  <a:schemeClr val="tx1"/>
                </a:solidFill>
                <a:latin typeface="Arial" pitchFamily="34" charset="0"/>
                <a:cs typeface="Arial" pitchFamily="34" charset="0"/>
              </a:rPr>
              <a:t> barn</a:t>
            </a:r>
          </a:p>
        </p:txBody>
      </p:sp>
      <p:pic>
        <p:nvPicPr>
          <p:cNvPr id="35844" name="Picture 11" descr="C:\Users\Dell\AppData\Local\Microsoft\Windows\Temporary Internet Files\Content.Word\Safari Park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2489200"/>
            <a:ext cx="25146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C:\Users\Dell\Desktop\New folder\20140320_13003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2387600"/>
            <a:ext cx="2743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7" descr="C:\Users\Dell\Desktop\New folder\20140320_13413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71800" y="2387600"/>
            <a:ext cx="32766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8" descr="C:\Users\Dell\Desktop\New folder\IMG_20131126_14172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24200" y="4576763"/>
            <a:ext cx="31242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9" descr="C:\Users\Dell\Desktop\New folder\20130829_114517(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00800" y="4576763"/>
            <a:ext cx="25908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 y="3898900"/>
            <a:ext cx="2590800" cy="584200"/>
          </a:xfrm>
          <a:prstGeom prst="rect">
            <a:avLst/>
          </a:prstGeom>
          <a:noFill/>
          <a:ln>
            <a:noFill/>
          </a:ln>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r>
              <a:rPr lang="en-US" altLang="sv-SE" sz="1600">
                <a:solidFill>
                  <a:srgbClr val="F2F2F2"/>
                </a:solidFill>
              </a:rPr>
              <a:t>Inside high rise building in Saddar</a:t>
            </a:r>
            <a:endParaRPr lang="en-US" altLang="sv-SE">
              <a:solidFill>
                <a:srgbClr val="F2F2F2"/>
              </a:solidFill>
            </a:endParaRPr>
          </a:p>
        </p:txBody>
      </p:sp>
      <p:sp>
        <p:nvSpPr>
          <p:cNvPr id="35850" name="TextBox 5"/>
          <p:cNvSpPr txBox="1">
            <a:spLocks noChangeArrowheads="1"/>
          </p:cNvSpPr>
          <p:nvPr/>
        </p:nvSpPr>
        <p:spPr bwMode="auto">
          <a:xfrm>
            <a:off x="3848100" y="4100513"/>
            <a:ext cx="152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altLang="en-US" sz="1600">
                <a:solidFill>
                  <a:schemeClr val="bg1"/>
                </a:solidFill>
              </a:rPr>
              <a:t>Safari Park</a:t>
            </a:r>
          </a:p>
        </p:txBody>
      </p:sp>
      <p:sp>
        <p:nvSpPr>
          <p:cNvPr id="35851" name="TextBox 12"/>
          <p:cNvSpPr txBox="1">
            <a:spLocks noChangeArrowheads="1"/>
          </p:cNvSpPr>
          <p:nvPr/>
        </p:nvSpPr>
        <p:spPr bwMode="auto">
          <a:xfrm>
            <a:off x="6477000" y="4162425"/>
            <a:ext cx="2438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altLang="en-US" sz="1600">
                <a:solidFill>
                  <a:schemeClr val="bg1"/>
                </a:solidFill>
              </a:rPr>
              <a:t>Sinbad Amusement Park</a:t>
            </a:r>
          </a:p>
        </p:txBody>
      </p:sp>
      <p:sp>
        <p:nvSpPr>
          <p:cNvPr id="35852" name="TextBox 13"/>
          <p:cNvSpPr txBox="1">
            <a:spLocks noChangeArrowheads="1"/>
          </p:cNvSpPr>
          <p:nvPr/>
        </p:nvSpPr>
        <p:spPr bwMode="auto">
          <a:xfrm>
            <a:off x="533400" y="6429375"/>
            <a:ext cx="198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r>
              <a:rPr lang="en-US" altLang="en-US" sz="1600">
                <a:solidFill>
                  <a:schemeClr val="bg1"/>
                </a:solidFill>
              </a:rPr>
              <a:t>Alladin Park</a:t>
            </a:r>
          </a:p>
        </p:txBody>
      </p:sp>
      <p:sp>
        <p:nvSpPr>
          <p:cNvPr id="35853" name="TextBox 14"/>
          <p:cNvSpPr txBox="1">
            <a:spLocks noChangeArrowheads="1"/>
          </p:cNvSpPr>
          <p:nvPr/>
        </p:nvSpPr>
        <p:spPr bwMode="auto">
          <a:xfrm>
            <a:off x="3297238" y="6089650"/>
            <a:ext cx="2743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r>
              <a:rPr lang="en-US" altLang="en-US" sz="1600">
                <a:solidFill>
                  <a:schemeClr val="bg1"/>
                </a:solidFill>
              </a:rPr>
              <a:t>Karachi Cantt. railway station</a:t>
            </a:r>
          </a:p>
        </p:txBody>
      </p:sp>
      <p:sp>
        <p:nvSpPr>
          <p:cNvPr id="35854" name="TextBox 15"/>
          <p:cNvSpPr txBox="1">
            <a:spLocks noChangeArrowheads="1"/>
          </p:cNvSpPr>
          <p:nvPr/>
        </p:nvSpPr>
        <p:spPr bwMode="auto">
          <a:xfrm>
            <a:off x="6629400" y="6167438"/>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r>
              <a:rPr lang="en-US" altLang="en-US" sz="1400">
                <a:solidFill>
                  <a:schemeClr val="bg1"/>
                </a:solidFill>
              </a:rPr>
              <a:t>Super Highway toll Plaza</a:t>
            </a:r>
            <a:endParaRPr lang="en-US" altLang="en-US" sz="1200">
              <a:solidFill>
                <a:schemeClr val="bg1"/>
              </a:solidFill>
            </a:endParaRPr>
          </a:p>
        </p:txBody>
      </p:sp>
      <p:sp>
        <p:nvSpPr>
          <p:cNvPr id="35855" name="TextBox 18"/>
          <p:cNvSpPr txBox="1">
            <a:spLocks noChangeArrowheads="1"/>
          </p:cNvSpPr>
          <p:nvPr/>
        </p:nvSpPr>
        <p:spPr bwMode="auto">
          <a:xfrm>
            <a:off x="8610600" y="6448425"/>
            <a:ext cx="609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altLang="en-US" b="1"/>
              <a:t>21</a:t>
            </a:r>
          </a:p>
        </p:txBody>
      </p:sp>
      <p:sp>
        <p:nvSpPr>
          <p:cNvPr id="35856" name="TextBox 16"/>
          <p:cNvSpPr txBox="1">
            <a:spLocks noChangeArrowheads="1"/>
          </p:cNvSpPr>
          <p:nvPr/>
        </p:nvSpPr>
        <p:spPr bwMode="auto">
          <a:xfrm>
            <a:off x="152400" y="533400"/>
            <a:ext cx="975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altLang="en-US" sz="2800" dirty="0">
                <a:solidFill>
                  <a:schemeClr val="bg1"/>
                </a:solidFill>
                <a:latin typeface="Arial Narrow" pitchFamily="34" charset="0"/>
              </a:rPr>
              <a:t>PAKISTAN NÅR FLER BARN TROTS UTMANINGAR</a:t>
            </a:r>
          </a:p>
        </p:txBody>
      </p:sp>
      <p:pic>
        <p:nvPicPr>
          <p:cNvPr id="35857" name="Picture 2" descr="C:\Users\pandakc\AppData\Local\Microsoft\Windows\Temporary Internet Files\Content.Outlook\9U9RBFBR\16916_10207427742518320_3130841738589589879_n.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2400" y="4876800"/>
            <a:ext cx="27432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8" name="TextBox 3"/>
          <p:cNvSpPr txBox="1">
            <a:spLocks noChangeArrowheads="1"/>
          </p:cNvSpPr>
          <p:nvPr/>
        </p:nvSpPr>
        <p:spPr bwMode="auto">
          <a:xfrm>
            <a:off x="244475" y="6089650"/>
            <a:ext cx="25320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altLang="en-US" sz="1600">
                <a:solidFill>
                  <a:schemeClr val="bg1"/>
                </a:solidFill>
              </a:rPr>
              <a:t>Badami Bagh Bus Stand, </a:t>
            </a:r>
          </a:p>
          <a:p>
            <a:pPr eaLnBrk="1" hangingPunct="1"/>
            <a:r>
              <a:rPr lang="en-US" altLang="en-US" sz="1600">
                <a:solidFill>
                  <a:schemeClr val="tx2"/>
                </a:solidFill>
              </a:rPr>
              <a:t>Lahore </a:t>
            </a:r>
          </a:p>
        </p:txBody>
      </p:sp>
    </p:spTree>
    <p:extLst>
      <p:ext uri="{BB962C8B-B14F-4D97-AF65-F5344CB8AC3E}">
        <p14:creationId xmlns:p14="http://schemas.microsoft.com/office/powerpoint/2010/main" val="3149424248"/>
      </p:ext>
    </p:extLst>
  </p:cSld>
  <p:clrMapOvr>
    <a:masterClrMapping/>
  </p:clrMapOvr>
  <p:transition spd="slow">
    <p:wipe/>
  </p:transition>
</p:sld>
</file>

<file path=ppt/theme/theme1.xml><?xml version="1.0" encoding="utf-8"?>
<a:theme xmlns:a="http://schemas.openxmlformats.org/drawingml/2006/main" name="Rotary Foundation Powerpoint ligh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Rotary Foundation Powerpoint light</Template>
  <TotalTime>6515</TotalTime>
  <Words>1732</Words>
  <Application>Microsoft Office PowerPoint</Application>
  <PresentationFormat>Bildspel på skärmen (4:3)</PresentationFormat>
  <Paragraphs>146</Paragraphs>
  <Slides>17</Slides>
  <Notes>13</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17</vt:i4>
      </vt:variant>
    </vt:vector>
  </HeadingPairs>
  <TitlesOfParts>
    <vt:vector size="24" baseType="lpstr">
      <vt:lpstr>Arial</vt:lpstr>
      <vt:lpstr>Arial Narrow</vt:lpstr>
      <vt:lpstr>Calibri</vt:lpstr>
      <vt:lpstr>Georgia</vt:lpstr>
      <vt:lpstr>Rotary Foundation Powerpoint light</vt:lpstr>
      <vt:lpstr>Custom Design</vt:lpstr>
      <vt:lpstr>2_Custom Design</vt:lpstr>
      <vt:lpstr>POLIO GÅR INTE ATT BOTA</vt:lpstr>
      <vt:lpstr>VAD ÄR POLIO?</vt:lpstr>
      <vt:lpstr>GLOBAL POLIO ERADICATION INITIATIVE 1988</vt:lpstr>
      <vt:lpstr>POLIOFALL I VÄRLDEN </vt:lpstr>
      <vt:lpstr>INSAMLINGSMÅL – 50 MILJONER USD/ÅR I TRE ÅR</vt:lpstr>
      <vt:lpstr>PowerPoint-presentation</vt:lpstr>
      <vt:lpstr>HISTORIEN OM ROTARY&amp; POLIO  </vt:lpstr>
      <vt:lpstr>ROTARY&amp; POLIO  -  HISTORIEN</vt:lpstr>
      <vt:lpstr>Vaccinationskiosker vid publika platser  för att nå alla barn</vt:lpstr>
      <vt:lpstr>        PAKISTAN</vt:lpstr>
      <vt:lpstr>VID GRÄNSÖVERGÅNGARNA VACCINERAS DET</vt:lpstr>
      <vt:lpstr>KVINNOR VACCINERAR FRAMGÅNGSRIKT I AFGHANISTAN</vt:lpstr>
      <vt:lpstr>VACCINERING  I AFGHANISTAN</vt:lpstr>
      <vt:lpstr>PowerPoint-presentation</vt:lpstr>
      <vt:lpstr>PARTNERS</vt:lpstr>
      <vt:lpstr> HÄR HITTAR DU RAPPORTER</vt:lpstr>
      <vt:lpstr>LÄNKAR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Christina Bredin</dc:creator>
  <cp:lastModifiedBy>Christina Bredin</cp:lastModifiedBy>
  <cp:revision>185</cp:revision>
  <cp:lastPrinted>2017-01-20T16:03:53Z</cp:lastPrinted>
  <dcterms:created xsi:type="dcterms:W3CDTF">2016-01-26T22:30:21Z</dcterms:created>
  <dcterms:modified xsi:type="dcterms:W3CDTF">2021-10-07T20:54:55Z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ies>
</file>